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8288000" cy="10287000"/>
  <p:notesSz cx="6858000" cy="9144000"/>
  <p:embeddedFontLst>
    <p:embeddedFont>
      <p:font typeface="Archivo Black" panose="020B0604020202020204" charset="0"/>
      <p:regular r:id="rId16"/>
    </p:embeddedFon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Montserrat Classic Bold" panose="020B0604020202020204" charset="0"/>
      <p:regular r:id="rId21"/>
    </p:embeddedFont>
    <p:embeddedFont>
      <p:font typeface="Montserrat Light" panose="00000400000000000000" pitchFamily="2" charset="0"/>
      <p:regular r:id="rId22"/>
      <p:italic r:id="rId23"/>
    </p:embeddedFont>
    <p:embeddedFont>
      <p:font typeface="Montserrat Light Bold" panose="020B0604020202020204" charset="0"/>
      <p:regular r:id="rId24"/>
    </p:embeddedFont>
    <p:embeddedFont>
      <p:font typeface="Open Sauce" panose="020B0604020202020204" charset="0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1" d="100"/>
          <a:sy n="51" d="100"/>
        </p:scale>
        <p:origin x="898" y="101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8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19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1.png"/><Relationship Id="rId7" Type="http://schemas.openxmlformats.org/officeDocument/2006/relationships/image" Target="../media/image1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01" b="-9201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8521081" y="1000665"/>
            <a:ext cx="1245837" cy="985530"/>
          </a:xfrm>
          <a:custGeom>
            <a:avLst/>
            <a:gdLst/>
            <a:ahLst/>
            <a:cxnLst/>
            <a:rect l="l" t="t" r="r" b="b"/>
            <a:pathLst>
              <a:path w="1245837" h="985530">
                <a:moveTo>
                  <a:pt x="0" y="0"/>
                </a:moveTo>
                <a:lnTo>
                  <a:pt x="1245838" y="0"/>
                </a:lnTo>
                <a:lnTo>
                  <a:pt x="1245838" y="985530"/>
                </a:lnTo>
                <a:lnTo>
                  <a:pt x="0" y="9855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2710816" y="3349077"/>
            <a:ext cx="13827527" cy="3588846"/>
            <a:chOff x="0" y="0"/>
            <a:chExt cx="3641818" cy="94521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641818" cy="945211"/>
            </a:xfrm>
            <a:custGeom>
              <a:avLst/>
              <a:gdLst/>
              <a:ahLst/>
              <a:cxnLst/>
              <a:rect l="l" t="t" r="r" b="b"/>
              <a:pathLst>
                <a:path w="3641818" h="945211">
                  <a:moveTo>
                    <a:pt x="0" y="0"/>
                  </a:moveTo>
                  <a:lnTo>
                    <a:pt x="3641818" y="0"/>
                  </a:lnTo>
                  <a:lnTo>
                    <a:pt x="3641818" y="945211"/>
                  </a:lnTo>
                  <a:lnTo>
                    <a:pt x="0" y="945211"/>
                  </a:lnTo>
                  <a:close/>
                </a:path>
              </a:pathLst>
            </a:custGeom>
            <a:solidFill>
              <a:srgbClr val="FFFFFF">
                <a:alpha val="38824"/>
              </a:srgbClr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19050"/>
              <a:ext cx="3641818" cy="9642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4191521" y="6937923"/>
            <a:ext cx="9904959" cy="680751"/>
          </a:xfrm>
          <a:custGeom>
            <a:avLst/>
            <a:gdLst/>
            <a:ahLst/>
            <a:cxnLst/>
            <a:rect l="l" t="t" r="r" b="b"/>
            <a:pathLst>
              <a:path w="9904959" h="680751">
                <a:moveTo>
                  <a:pt x="0" y="0"/>
                </a:moveTo>
                <a:lnTo>
                  <a:pt x="9904958" y="0"/>
                </a:lnTo>
                <a:lnTo>
                  <a:pt x="9904958" y="680752"/>
                </a:lnTo>
                <a:lnTo>
                  <a:pt x="0" y="68075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187363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3415219" y="5178286"/>
            <a:ext cx="12418722" cy="21000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975"/>
              </a:lnSpc>
            </a:pPr>
            <a:r>
              <a:rPr lang="en-US" sz="12300" spc="172">
                <a:solidFill>
                  <a:srgbClr val="040506"/>
                </a:solidFill>
                <a:latin typeface="Archivo Black"/>
              </a:rPr>
              <a:t>MINIPROJECT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928152" y="2080902"/>
            <a:ext cx="2431696" cy="476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92"/>
              </a:lnSpc>
            </a:pPr>
            <a:r>
              <a:rPr lang="en-US" sz="3077" spc="-61">
                <a:solidFill>
                  <a:srgbClr val="040506"/>
                </a:solidFill>
                <a:latin typeface="Montserrat Classic Bold"/>
              </a:rPr>
              <a:t>BORCELLE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215622" y="3507735"/>
            <a:ext cx="9102593" cy="18133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94"/>
              </a:lnSpc>
            </a:pPr>
            <a:r>
              <a:rPr lang="en-US" sz="5286" spc="74">
                <a:solidFill>
                  <a:srgbClr val="040506"/>
                </a:solidFill>
                <a:latin typeface="Archivo Black"/>
              </a:rPr>
              <a:t>MEASUREMENT &amp; INSTRUMENTATION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85298" y="918070"/>
            <a:ext cx="9719282" cy="8450859"/>
          </a:xfrm>
          <a:custGeom>
            <a:avLst/>
            <a:gdLst/>
            <a:ahLst/>
            <a:cxnLst/>
            <a:rect l="l" t="t" r="r" b="b"/>
            <a:pathLst>
              <a:path w="9719282" h="8450859">
                <a:moveTo>
                  <a:pt x="0" y="0"/>
                </a:moveTo>
                <a:lnTo>
                  <a:pt x="9719281" y="0"/>
                </a:lnTo>
                <a:lnTo>
                  <a:pt x="9719281" y="8450860"/>
                </a:lnTo>
                <a:lnTo>
                  <a:pt x="0" y="84508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881" b="-1881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7979689" y="3771999"/>
            <a:ext cx="4846185" cy="3754044"/>
            <a:chOff x="0" y="0"/>
            <a:chExt cx="1276362" cy="98871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276362" cy="988719"/>
            </a:xfrm>
            <a:custGeom>
              <a:avLst/>
              <a:gdLst/>
              <a:ahLst/>
              <a:cxnLst/>
              <a:rect l="l" t="t" r="r" b="b"/>
              <a:pathLst>
                <a:path w="1276362" h="988719">
                  <a:moveTo>
                    <a:pt x="0" y="0"/>
                  </a:moveTo>
                  <a:lnTo>
                    <a:pt x="1276362" y="0"/>
                  </a:lnTo>
                  <a:lnTo>
                    <a:pt x="1276362" y="988719"/>
                  </a:lnTo>
                  <a:lnTo>
                    <a:pt x="0" y="988719"/>
                  </a:lnTo>
                  <a:close/>
                </a:path>
              </a:pathLst>
            </a:custGeom>
            <a:solidFill>
              <a:srgbClr val="393939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1276362" cy="1045869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3795"/>
                </a:lnSpc>
              </a:pPr>
              <a:r>
                <a:rPr lang="en-US" sz="2599" spc="168">
                  <a:solidFill>
                    <a:srgbClr val="FFFFFF"/>
                  </a:solidFill>
                  <a:latin typeface="Montserrat Light"/>
                </a:rPr>
                <a:t>The code provides Arduino to read the Humidity and the Temperature from the DHT11 sensor and view it on the Arduino Serial Monitor. </a:t>
              </a:r>
            </a:p>
          </p:txBody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9046979" y="0"/>
            <a:ext cx="9241021" cy="10396149"/>
            <a:chOff x="0" y="0"/>
            <a:chExt cx="5370413" cy="604171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370413" cy="6041715"/>
            </a:xfrm>
            <a:custGeom>
              <a:avLst/>
              <a:gdLst/>
              <a:ahLst/>
              <a:cxnLst/>
              <a:rect l="l" t="t" r="r" b="b"/>
              <a:pathLst>
                <a:path w="5370413" h="6041715">
                  <a:moveTo>
                    <a:pt x="5370413" y="0"/>
                  </a:moveTo>
                  <a:lnTo>
                    <a:pt x="5370413" y="6041715"/>
                  </a:lnTo>
                  <a:cubicBezTo>
                    <a:pt x="3580275" y="4027810"/>
                    <a:pt x="1790138" y="2013905"/>
                    <a:pt x="0" y="0"/>
                  </a:cubicBezTo>
                  <a:lnTo>
                    <a:pt x="5370413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8" name="Freeform 8"/>
            <p:cNvSpPr/>
            <p:nvPr/>
          </p:nvSpPr>
          <p:spPr>
            <a:xfrm flipV="1">
              <a:off x="0" y="0"/>
              <a:ext cx="5370413" cy="6041715"/>
            </a:xfrm>
            <a:custGeom>
              <a:avLst/>
              <a:gdLst/>
              <a:ahLst/>
              <a:cxnLst/>
              <a:rect l="l" t="t" r="r" b="b"/>
              <a:pathLst>
                <a:path w="5370413" h="6041715">
                  <a:moveTo>
                    <a:pt x="5370413" y="6041715"/>
                  </a:moveTo>
                  <a:lnTo>
                    <a:pt x="5370413" y="0"/>
                  </a:lnTo>
                  <a:cubicBezTo>
                    <a:pt x="3580275" y="2013905"/>
                    <a:pt x="1790138" y="4027810"/>
                    <a:pt x="0" y="6041715"/>
                  </a:cubicBezTo>
                  <a:lnTo>
                    <a:pt x="5370413" y="6041715"/>
                  </a:lnTo>
                  <a:close/>
                </a:path>
              </a:pathLst>
            </a:custGeom>
            <a:blipFill>
              <a:blip r:embed="rId3"/>
              <a:stretch>
                <a:fillRect l="-20110" r="-20110"/>
              </a:stretch>
            </a:blipFill>
          </p:spPr>
        </p:sp>
      </p:grpSp>
      <p:sp>
        <p:nvSpPr>
          <p:cNvPr id="9" name="TextBox 9"/>
          <p:cNvSpPr txBox="1"/>
          <p:nvPr/>
        </p:nvSpPr>
        <p:spPr>
          <a:xfrm>
            <a:off x="7301954" y="7842923"/>
            <a:ext cx="6201656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05"/>
              </a:lnSpc>
            </a:pPr>
            <a:r>
              <a:rPr lang="en-US" sz="5588">
                <a:solidFill>
                  <a:srgbClr val="1A1A1A"/>
                </a:solidFill>
                <a:latin typeface="Archivo Black"/>
              </a:rPr>
              <a:t>ARDUINO CODE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87637" y="1482905"/>
            <a:ext cx="7849160" cy="7321190"/>
          </a:xfrm>
          <a:custGeom>
            <a:avLst/>
            <a:gdLst/>
            <a:ahLst/>
            <a:cxnLst/>
            <a:rect l="l" t="t" r="r" b="b"/>
            <a:pathLst>
              <a:path w="7849160" h="7321190">
                <a:moveTo>
                  <a:pt x="0" y="0"/>
                </a:moveTo>
                <a:lnTo>
                  <a:pt x="7849160" y="0"/>
                </a:lnTo>
                <a:lnTo>
                  <a:pt x="7849160" y="7321190"/>
                </a:lnTo>
                <a:lnTo>
                  <a:pt x="0" y="73211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w="133350" cap="sq">
            <a:solidFill>
              <a:srgbClr val="000000"/>
            </a:solidFill>
            <a:prstDash val="lgDash"/>
            <a:miter/>
          </a:ln>
        </p:spPr>
      </p:sp>
      <p:sp>
        <p:nvSpPr>
          <p:cNvPr id="3" name="TextBox 3"/>
          <p:cNvSpPr txBox="1"/>
          <p:nvPr/>
        </p:nvSpPr>
        <p:spPr>
          <a:xfrm>
            <a:off x="5796369" y="595313"/>
            <a:ext cx="6201656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05"/>
              </a:lnSpc>
            </a:pPr>
            <a:r>
              <a:rPr lang="en-US" sz="5588">
                <a:solidFill>
                  <a:srgbClr val="1A1A1A"/>
                </a:solidFill>
                <a:latin typeface="Archivo Black"/>
              </a:rPr>
              <a:t>LAB-VIEW</a:t>
            </a:r>
          </a:p>
        </p:txBody>
      </p:sp>
      <p:sp>
        <p:nvSpPr>
          <p:cNvPr id="4" name="Freeform 4"/>
          <p:cNvSpPr/>
          <p:nvPr/>
        </p:nvSpPr>
        <p:spPr>
          <a:xfrm>
            <a:off x="8897197" y="1482905"/>
            <a:ext cx="8685712" cy="7321190"/>
          </a:xfrm>
          <a:custGeom>
            <a:avLst/>
            <a:gdLst/>
            <a:ahLst/>
            <a:cxnLst/>
            <a:rect l="l" t="t" r="r" b="b"/>
            <a:pathLst>
              <a:path w="8685712" h="7321190">
                <a:moveTo>
                  <a:pt x="0" y="0"/>
                </a:moveTo>
                <a:lnTo>
                  <a:pt x="8685712" y="0"/>
                </a:lnTo>
                <a:lnTo>
                  <a:pt x="8685712" y="7321190"/>
                </a:lnTo>
                <a:lnTo>
                  <a:pt x="0" y="73211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 w="133350" cap="sq">
            <a:solidFill>
              <a:srgbClr val="000000"/>
            </a:solidFill>
            <a:prstDash val="lgDash"/>
            <a:miter/>
          </a:ln>
        </p:spPr>
      </p:sp>
      <p:sp>
        <p:nvSpPr>
          <p:cNvPr id="5" name="TextBox 5"/>
          <p:cNvSpPr txBox="1"/>
          <p:nvPr/>
        </p:nvSpPr>
        <p:spPr>
          <a:xfrm>
            <a:off x="1028700" y="8824913"/>
            <a:ext cx="6201656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05"/>
              </a:lnSpc>
            </a:pPr>
            <a:r>
              <a:rPr lang="en-US" sz="5588">
                <a:solidFill>
                  <a:srgbClr val="1A1A1A"/>
                </a:solidFill>
                <a:latin typeface="Archivo Black"/>
              </a:rPr>
              <a:t>FRONT PANEL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905838" y="8824913"/>
            <a:ext cx="7042884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05"/>
              </a:lnSpc>
            </a:pPr>
            <a:r>
              <a:rPr lang="en-US" sz="5588">
                <a:solidFill>
                  <a:srgbClr val="1A1A1A"/>
                </a:solidFill>
                <a:latin typeface="Archivo Black"/>
              </a:rPr>
              <a:t>BLOCK DIAGRAM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2085550" y="-131220"/>
            <a:ext cx="9534019" cy="1112295"/>
            <a:chOff x="0" y="0"/>
            <a:chExt cx="1876002" cy="21886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876002" cy="218865"/>
            </a:xfrm>
            <a:custGeom>
              <a:avLst/>
              <a:gdLst/>
              <a:ahLst/>
              <a:cxnLst/>
              <a:rect l="l" t="t" r="r" b="b"/>
              <a:pathLst>
                <a:path w="1876002" h="218865">
                  <a:moveTo>
                    <a:pt x="1672802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1876002" y="218865"/>
                  </a:lnTo>
                  <a:lnTo>
                    <a:pt x="1672802" y="0"/>
                  </a:lnTo>
                  <a:close/>
                </a:path>
              </a:pathLst>
            </a:custGeom>
            <a:solidFill>
              <a:srgbClr val="363636"/>
            </a:solidFill>
            <a:ln cap="sq">
              <a:noFill/>
              <a:prstDash val="solid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101600" y="-19050"/>
              <a:ext cx="1672802" cy="2379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010955" y="1840107"/>
            <a:ext cx="5570828" cy="4722414"/>
          </a:xfrm>
          <a:custGeom>
            <a:avLst/>
            <a:gdLst/>
            <a:ahLst/>
            <a:cxnLst/>
            <a:rect l="l" t="t" r="r" b="b"/>
            <a:pathLst>
              <a:path w="5570828" h="4722414">
                <a:moveTo>
                  <a:pt x="0" y="0"/>
                </a:moveTo>
                <a:lnTo>
                  <a:pt x="5570828" y="0"/>
                </a:lnTo>
                <a:lnTo>
                  <a:pt x="5570828" y="4722414"/>
                </a:lnTo>
                <a:lnTo>
                  <a:pt x="0" y="47224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906" r="-10906"/>
            </a:stretch>
          </a:blipFill>
          <a:ln w="104775" cap="sq">
            <a:solidFill>
              <a:srgbClr val="000000"/>
            </a:solidFill>
            <a:prstDash val="solid"/>
            <a:miter/>
          </a:ln>
        </p:spPr>
      </p:sp>
      <p:sp>
        <p:nvSpPr>
          <p:cNvPr id="3" name="Freeform 3"/>
          <p:cNvSpPr/>
          <p:nvPr/>
        </p:nvSpPr>
        <p:spPr>
          <a:xfrm>
            <a:off x="1772644" y="6950066"/>
            <a:ext cx="14249105" cy="2561807"/>
          </a:xfrm>
          <a:custGeom>
            <a:avLst/>
            <a:gdLst/>
            <a:ahLst/>
            <a:cxnLst/>
            <a:rect l="l" t="t" r="r" b="b"/>
            <a:pathLst>
              <a:path w="14249105" h="2561807">
                <a:moveTo>
                  <a:pt x="0" y="0"/>
                </a:moveTo>
                <a:lnTo>
                  <a:pt x="14249106" y="0"/>
                </a:lnTo>
                <a:lnTo>
                  <a:pt x="14249106" y="2561808"/>
                </a:lnTo>
                <a:lnTo>
                  <a:pt x="0" y="256180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 w="85725" cap="sq">
            <a:solidFill>
              <a:srgbClr val="000000"/>
            </a:solidFill>
            <a:prstDash val="solid"/>
            <a:miter/>
          </a:ln>
        </p:spPr>
      </p:sp>
      <p:sp>
        <p:nvSpPr>
          <p:cNvPr id="4" name="TextBox 4"/>
          <p:cNvSpPr txBox="1"/>
          <p:nvPr/>
        </p:nvSpPr>
        <p:spPr>
          <a:xfrm>
            <a:off x="508649" y="261937"/>
            <a:ext cx="10071305" cy="1524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940"/>
              </a:lnSpc>
            </a:pPr>
            <a:r>
              <a:rPr lang="en-US" sz="9950">
                <a:solidFill>
                  <a:srgbClr val="1A1A1A"/>
                </a:solidFill>
                <a:latin typeface="Archivo Black"/>
              </a:rPr>
              <a:t>SIMULATIONS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069751" y="9429750"/>
            <a:ext cx="8148498" cy="1704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05"/>
              </a:lnSpc>
            </a:pPr>
            <a:r>
              <a:rPr lang="en-US" sz="5588">
                <a:solidFill>
                  <a:srgbClr val="1A1A1A"/>
                </a:solidFill>
                <a:latin typeface="Archivo Black"/>
              </a:rPr>
              <a:t>LIGHT INTENSITY PLOT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324215" y="3344064"/>
            <a:ext cx="6201656" cy="1704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05"/>
              </a:lnSpc>
            </a:pPr>
            <a:r>
              <a:rPr lang="en-US" sz="5588">
                <a:solidFill>
                  <a:srgbClr val="1A1A1A"/>
                </a:solidFill>
                <a:latin typeface="Archivo Black"/>
              </a:rPr>
              <a:t>TEMPERATURE AND HUMIDITY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2085550" y="-131220"/>
            <a:ext cx="9534019" cy="1112295"/>
            <a:chOff x="0" y="0"/>
            <a:chExt cx="1876002" cy="21886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876002" cy="218865"/>
            </a:xfrm>
            <a:custGeom>
              <a:avLst/>
              <a:gdLst/>
              <a:ahLst/>
              <a:cxnLst/>
              <a:rect l="l" t="t" r="r" b="b"/>
              <a:pathLst>
                <a:path w="1876002" h="218865">
                  <a:moveTo>
                    <a:pt x="1672802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1876002" y="218865"/>
                  </a:lnTo>
                  <a:lnTo>
                    <a:pt x="1672802" y="0"/>
                  </a:lnTo>
                  <a:close/>
                </a:path>
              </a:pathLst>
            </a:custGeom>
            <a:solidFill>
              <a:srgbClr val="363636"/>
            </a:solidFill>
            <a:ln cap="sq">
              <a:noFill/>
              <a:prstDash val="solid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101600" y="-19050"/>
              <a:ext cx="1672802" cy="2379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013836" y="1028700"/>
            <a:ext cx="19354610" cy="2258023"/>
            <a:chOff x="0" y="0"/>
            <a:chExt cx="1876002" cy="2188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876002" cy="218865"/>
            </a:xfrm>
            <a:custGeom>
              <a:avLst/>
              <a:gdLst/>
              <a:ahLst/>
              <a:cxnLst/>
              <a:rect l="l" t="t" r="r" b="b"/>
              <a:pathLst>
                <a:path w="1876002" h="218865">
                  <a:moveTo>
                    <a:pt x="1672802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1876002" y="218865"/>
                  </a:lnTo>
                  <a:lnTo>
                    <a:pt x="1672802" y="0"/>
                  </a:lnTo>
                  <a:close/>
                </a:path>
              </a:pathLst>
            </a:custGeom>
            <a:solidFill>
              <a:srgbClr val="010101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101600" y="-57150"/>
              <a:ext cx="1672802" cy="2760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6174"/>
                </a:lnSpc>
                <a:spcBef>
                  <a:spcPct val="0"/>
                </a:spcBef>
              </a:pPr>
              <a:r>
                <a:rPr lang="en-US" sz="4749">
                  <a:solidFill>
                    <a:srgbClr val="FFFFFF"/>
                  </a:solidFill>
                  <a:latin typeface="Archivo Black"/>
                </a:rPr>
                <a:t>HARDWARE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2085550" y="-131220"/>
            <a:ext cx="9534019" cy="1112295"/>
            <a:chOff x="0" y="0"/>
            <a:chExt cx="1876002" cy="21886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876002" cy="218865"/>
            </a:xfrm>
            <a:custGeom>
              <a:avLst/>
              <a:gdLst/>
              <a:ahLst/>
              <a:cxnLst/>
              <a:rect l="l" t="t" r="r" b="b"/>
              <a:pathLst>
                <a:path w="1876002" h="218865">
                  <a:moveTo>
                    <a:pt x="1672802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1876002" y="218865"/>
                  </a:lnTo>
                  <a:lnTo>
                    <a:pt x="1672802" y="0"/>
                  </a:lnTo>
                  <a:close/>
                </a:path>
              </a:pathLst>
            </a:custGeom>
            <a:solidFill>
              <a:srgbClr val="363636"/>
            </a:solidFill>
            <a:ln cap="sq">
              <a:noFill/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101600" y="-19050"/>
              <a:ext cx="1672802" cy="2379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16860" y="3148979"/>
            <a:ext cx="5689104" cy="275488"/>
            <a:chOff x="0" y="0"/>
            <a:chExt cx="4519796" cy="21886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519796" cy="218865"/>
            </a:xfrm>
            <a:custGeom>
              <a:avLst/>
              <a:gdLst/>
              <a:ahLst/>
              <a:cxnLst/>
              <a:rect l="l" t="t" r="r" b="b"/>
              <a:pathLst>
                <a:path w="4519796" h="218865">
                  <a:moveTo>
                    <a:pt x="4316596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4519796" y="218865"/>
                  </a:lnTo>
                  <a:lnTo>
                    <a:pt x="4316596" y="0"/>
                  </a:lnTo>
                  <a:close/>
                </a:path>
              </a:pathLst>
            </a:custGeom>
            <a:solidFill>
              <a:srgbClr val="727070"/>
            </a:solidFill>
            <a:ln cap="sq">
              <a:noFill/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101600" y="-19050"/>
              <a:ext cx="4316596" cy="2379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AutoShape 11"/>
          <p:cNvSpPr/>
          <p:nvPr/>
        </p:nvSpPr>
        <p:spPr>
          <a:xfrm>
            <a:off x="-715490" y="962025"/>
            <a:ext cx="12921291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Freeform 12"/>
          <p:cNvSpPr/>
          <p:nvPr/>
        </p:nvSpPr>
        <p:spPr>
          <a:xfrm>
            <a:off x="1275775" y="3702936"/>
            <a:ext cx="7324169" cy="5876246"/>
          </a:xfrm>
          <a:custGeom>
            <a:avLst/>
            <a:gdLst/>
            <a:ahLst/>
            <a:cxnLst/>
            <a:rect l="l" t="t" r="r" b="b"/>
            <a:pathLst>
              <a:path w="7324169" h="5876246">
                <a:moveTo>
                  <a:pt x="0" y="0"/>
                </a:moveTo>
                <a:lnTo>
                  <a:pt x="7324169" y="0"/>
                </a:lnTo>
                <a:lnTo>
                  <a:pt x="7324169" y="5876246"/>
                </a:lnTo>
                <a:lnTo>
                  <a:pt x="0" y="58762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w="114300" cap="sq">
            <a:solidFill>
              <a:srgbClr val="000000"/>
            </a:solidFill>
            <a:prstDash val="solid"/>
            <a:miter/>
          </a:ln>
        </p:spPr>
      </p:sp>
      <p:sp>
        <p:nvSpPr>
          <p:cNvPr id="13" name="Freeform 13"/>
          <p:cNvSpPr/>
          <p:nvPr/>
        </p:nvSpPr>
        <p:spPr>
          <a:xfrm>
            <a:off x="10495021" y="3702936"/>
            <a:ext cx="6764279" cy="5876246"/>
          </a:xfrm>
          <a:custGeom>
            <a:avLst/>
            <a:gdLst/>
            <a:ahLst/>
            <a:cxnLst/>
            <a:rect l="l" t="t" r="r" b="b"/>
            <a:pathLst>
              <a:path w="6764279" h="5876246">
                <a:moveTo>
                  <a:pt x="0" y="0"/>
                </a:moveTo>
                <a:lnTo>
                  <a:pt x="6764279" y="0"/>
                </a:lnTo>
                <a:lnTo>
                  <a:pt x="6764279" y="5876246"/>
                </a:lnTo>
                <a:lnTo>
                  <a:pt x="0" y="587624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 w="114300" cap="sq">
            <a:solidFill>
              <a:srgbClr val="000000"/>
            </a:solidFill>
            <a:prstDash val="solid"/>
            <a:miter/>
          </a:ln>
        </p:spPr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5013836" y="1028700"/>
            <a:ext cx="19354610" cy="2258023"/>
            <a:chOff x="0" y="0"/>
            <a:chExt cx="1876002" cy="21886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876002" cy="218865"/>
            </a:xfrm>
            <a:custGeom>
              <a:avLst/>
              <a:gdLst/>
              <a:ahLst/>
              <a:cxnLst/>
              <a:rect l="l" t="t" r="r" b="b"/>
              <a:pathLst>
                <a:path w="1876002" h="218865">
                  <a:moveTo>
                    <a:pt x="1672802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1876002" y="218865"/>
                  </a:lnTo>
                  <a:lnTo>
                    <a:pt x="1672802" y="0"/>
                  </a:lnTo>
                  <a:close/>
                </a:path>
              </a:pathLst>
            </a:custGeom>
            <a:solidFill>
              <a:srgbClr val="010101"/>
            </a:solidFill>
            <a:ln cap="sq">
              <a:noFill/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101600" y="-19050"/>
              <a:ext cx="1672802" cy="2379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3779447" y="4906117"/>
            <a:ext cx="902910" cy="916237"/>
          </a:xfrm>
          <a:custGeom>
            <a:avLst/>
            <a:gdLst/>
            <a:ahLst/>
            <a:cxnLst/>
            <a:rect l="l" t="t" r="r" b="b"/>
            <a:pathLst>
              <a:path w="902910" h="916237">
                <a:moveTo>
                  <a:pt x="0" y="0"/>
                </a:moveTo>
                <a:lnTo>
                  <a:pt x="902910" y="0"/>
                </a:lnTo>
                <a:lnTo>
                  <a:pt x="902910" y="916237"/>
                </a:lnTo>
                <a:lnTo>
                  <a:pt x="0" y="9162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663813" y="1725604"/>
            <a:ext cx="9308329" cy="8129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548"/>
              </a:lnSpc>
              <a:spcBef>
                <a:spcPct val="0"/>
              </a:spcBef>
            </a:pPr>
            <a:r>
              <a:rPr lang="en-US" sz="4745" spc="37">
                <a:solidFill>
                  <a:srgbClr val="FFFFFF"/>
                </a:solidFill>
                <a:latin typeface="Archivo Black"/>
              </a:rPr>
              <a:t>CONCLUSIONS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916860" y="3148979"/>
            <a:ext cx="5689104" cy="275488"/>
            <a:chOff x="0" y="0"/>
            <a:chExt cx="4519796" cy="21886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519796" cy="218865"/>
            </a:xfrm>
            <a:custGeom>
              <a:avLst/>
              <a:gdLst/>
              <a:ahLst/>
              <a:cxnLst/>
              <a:rect l="l" t="t" r="r" b="b"/>
              <a:pathLst>
                <a:path w="4519796" h="218865">
                  <a:moveTo>
                    <a:pt x="4316596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4519796" y="218865"/>
                  </a:lnTo>
                  <a:lnTo>
                    <a:pt x="4316596" y="0"/>
                  </a:lnTo>
                  <a:close/>
                </a:path>
              </a:pathLst>
            </a:custGeom>
            <a:solidFill>
              <a:srgbClr val="727070"/>
            </a:solidFill>
            <a:ln cap="sq">
              <a:noFill/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101600" y="-19050"/>
              <a:ext cx="4316596" cy="2379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2085550" y="-131220"/>
            <a:ext cx="9534019" cy="1112295"/>
            <a:chOff x="0" y="0"/>
            <a:chExt cx="1876002" cy="21886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876002" cy="218865"/>
            </a:xfrm>
            <a:custGeom>
              <a:avLst/>
              <a:gdLst/>
              <a:ahLst/>
              <a:cxnLst/>
              <a:rect l="l" t="t" r="r" b="b"/>
              <a:pathLst>
                <a:path w="1876002" h="218865">
                  <a:moveTo>
                    <a:pt x="1672802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1876002" y="218865"/>
                  </a:lnTo>
                  <a:lnTo>
                    <a:pt x="1672802" y="0"/>
                  </a:lnTo>
                  <a:close/>
                </a:path>
              </a:pathLst>
            </a:custGeom>
            <a:solidFill>
              <a:srgbClr val="363636"/>
            </a:solidFill>
            <a:ln cap="sq">
              <a:noFill/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101600" y="-19050"/>
              <a:ext cx="1672802" cy="2379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AutoShape 14"/>
          <p:cNvSpPr/>
          <p:nvPr/>
        </p:nvSpPr>
        <p:spPr>
          <a:xfrm>
            <a:off x="-715490" y="962025"/>
            <a:ext cx="12921291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TextBox 15"/>
          <p:cNvSpPr txBox="1"/>
          <p:nvPr/>
        </p:nvSpPr>
        <p:spPr>
          <a:xfrm>
            <a:off x="1572613" y="4052570"/>
            <a:ext cx="7571387" cy="54203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5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Open Sauce"/>
              </a:rPr>
              <a:t>The "Plant Care System – Soil Moisture and Light Intensity Level Detector" project represents a pioneering approach to addressing the growing need for efficient and sustainable plant care in various settings, including homes, gardens, agricultural fields, and urban environments. </a:t>
            </a:r>
          </a:p>
          <a:p>
            <a:pPr algn="ctr">
              <a:lnSpc>
                <a:spcPts val="2859"/>
              </a:lnSpc>
              <a:spcBef>
                <a:spcPct val="0"/>
              </a:spcBef>
            </a:pPr>
            <a:endParaRPr lang="en-US" sz="2199">
              <a:solidFill>
                <a:srgbClr val="000000"/>
              </a:solidFill>
              <a:latin typeface="Open Sauce"/>
            </a:endParaRPr>
          </a:p>
          <a:p>
            <a:pPr algn="ctr">
              <a:lnSpc>
                <a:spcPts val="2859"/>
              </a:lnSpc>
              <a:spcBef>
                <a:spcPct val="0"/>
              </a:spcBef>
            </a:pPr>
            <a:endParaRPr lang="en-US" sz="2199">
              <a:solidFill>
                <a:srgbClr val="000000"/>
              </a:solidFill>
              <a:latin typeface="Open Sauce"/>
            </a:endParaRPr>
          </a:p>
          <a:p>
            <a:pPr algn="ctr">
              <a:lnSpc>
                <a:spcPts val="285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Open Sauce"/>
              </a:rPr>
              <a:t>This project aims to harness the power of modern technology to create a comprehensive and intelligent plant care solution that goes beyond traditional methods. By combining advanced sensors, Arduino, Wi-Fi Modules and user-friendly interfaces, this system endeavors to revolutionize how we nurture and sustain plant life. </a:t>
            </a:r>
          </a:p>
        </p:txBody>
      </p:sp>
      <p:sp>
        <p:nvSpPr>
          <p:cNvPr id="16" name="Freeform 16"/>
          <p:cNvSpPr/>
          <p:nvPr/>
        </p:nvSpPr>
        <p:spPr>
          <a:xfrm>
            <a:off x="12682753" y="4464737"/>
            <a:ext cx="3096297" cy="4615077"/>
          </a:xfrm>
          <a:custGeom>
            <a:avLst/>
            <a:gdLst/>
            <a:ahLst/>
            <a:cxnLst/>
            <a:rect l="l" t="t" r="r" b="b"/>
            <a:pathLst>
              <a:path w="3096297" h="4615077">
                <a:moveTo>
                  <a:pt x="0" y="0"/>
                </a:moveTo>
                <a:lnTo>
                  <a:pt x="3096297" y="0"/>
                </a:lnTo>
                <a:lnTo>
                  <a:pt x="3096297" y="4615076"/>
                </a:lnTo>
                <a:lnTo>
                  <a:pt x="0" y="461507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 rot="5400000">
            <a:off x="8617644" y="-4765698"/>
            <a:ext cx="1088513" cy="18288000"/>
            <a:chOff x="0" y="0"/>
            <a:chExt cx="286687" cy="481659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86687" cy="4816592"/>
            </a:xfrm>
            <a:custGeom>
              <a:avLst/>
              <a:gdLst/>
              <a:ahLst/>
              <a:cxnLst/>
              <a:rect l="l" t="t" r="r" b="b"/>
              <a:pathLst>
                <a:path w="286687" h="4816592">
                  <a:moveTo>
                    <a:pt x="0" y="0"/>
                  </a:moveTo>
                  <a:lnTo>
                    <a:pt x="286687" y="0"/>
                  </a:lnTo>
                  <a:lnTo>
                    <a:pt x="286687" y="4816592"/>
                  </a:lnTo>
                  <a:lnTo>
                    <a:pt x="0" y="4816592"/>
                  </a:lnTo>
                  <a:close/>
                </a:path>
              </a:pathLst>
            </a:custGeom>
            <a:gradFill rotWithShape="1">
              <a:gsLst>
                <a:gs pos="0">
                  <a:srgbClr val="696969">
                    <a:alpha val="72000"/>
                  </a:srgbClr>
                </a:gs>
                <a:gs pos="33333">
                  <a:srgbClr val="B4B4B4">
                    <a:alpha val="82500"/>
                  </a:srgbClr>
                </a:gs>
                <a:gs pos="66667">
                  <a:srgbClr val="EEEEEE">
                    <a:alpha val="70500"/>
                  </a:srgbClr>
                </a:gs>
                <a:gs pos="100000">
                  <a:srgbClr val="FBFBFB">
                    <a:alpha val="22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286687" cy="4835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7900" y="-24471"/>
            <a:ext cx="18270100" cy="3284731"/>
          </a:xfrm>
          <a:custGeom>
            <a:avLst/>
            <a:gdLst/>
            <a:ahLst/>
            <a:cxnLst/>
            <a:rect l="l" t="t" r="r" b="b"/>
            <a:pathLst>
              <a:path w="18270100" h="3284731">
                <a:moveTo>
                  <a:pt x="0" y="0"/>
                </a:moveTo>
                <a:lnTo>
                  <a:pt x="18270100" y="0"/>
                </a:lnTo>
                <a:lnTo>
                  <a:pt x="18270100" y="3284731"/>
                </a:lnTo>
                <a:lnTo>
                  <a:pt x="0" y="32847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9000"/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4559819" y="1357867"/>
            <a:ext cx="9168362" cy="16958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774"/>
              </a:lnSpc>
            </a:pPr>
            <a:r>
              <a:rPr lang="en-US" sz="9981" spc="79">
                <a:solidFill>
                  <a:srgbClr val="231F20"/>
                </a:solidFill>
                <a:latin typeface="Archivo Black"/>
              </a:rPr>
              <a:t>CONTENTS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55351" y="5139478"/>
            <a:ext cx="1840320" cy="1048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627"/>
              </a:lnSpc>
              <a:spcBef>
                <a:spcPct val="0"/>
              </a:spcBef>
            </a:pPr>
            <a:r>
              <a:rPr lang="en-US" sz="6251" u="none" strike="noStrike" spc="331">
                <a:solidFill>
                  <a:srgbClr val="231F20"/>
                </a:solidFill>
                <a:latin typeface="Montserrat Classic Bold"/>
              </a:rPr>
              <a:t>01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03800" y="6178723"/>
            <a:ext cx="2743420" cy="418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Montserrat Light"/>
              </a:rPr>
              <a:t>The Project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898771" y="5227142"/>
            <a:ext cx="1840320" cy="1048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627"/>
              </a:lnSpc>
              <a:spcBef>
                <a:spcPct val="0"/>
              </a:spcBef>
            </a:pPr>
            <a:r>
              <a:rPr lang="en-US" sz="6251" spc="331">
                <a:solidFill>
                  <a:srgbClr val="231F20"/>
                </a:solidFill>
                <a:latin typeface="Montserrat Classic Bold"/>
              </a:rPr>
              <a:t>02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447221" y="6266388"/>
            <a:ext cx="2743420" cy="418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Montserrat Light"/>
              </a:rPr>
              <a:t>Our Team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815432" y="5270975"/>
            <a:ext cx="1840320" cy="1048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627"/>
              </a:lnSpc>
              <a:spcBef>
                <a:spcPct val="0"/>
              </a:spcBef>
            </a:pPr>
            <a:r>
              <a:rPr lang="en-US" sz="6251" spc="331">
                <a:solidFill>
                  <a:srgbClr val="231F20"/>
                </a:solidFill>
                <a:latin typeface="Montserrat Classic Bold"/>
              </a:rPr>
              <a:t>03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363881" y="6310220"/>
            <a:ext cx="2743420" cy="418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Montserrat Light"/>
              </a:rPr>
              <a:t>About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428262" y="5270975"/>
            <a:ext cx="1840320" cy="1048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627"/>
              </a:lnSpc>
              <a:spcBef>
                <a:spcPct val="0"/>
              </a:spcBef>
            </a:pPr>
            <a:r>
              <a:rPr lang="en-US" sz="6251" spc="331">
                <a:solidFill>
                  <a:srgbClr val="231F20"/>
                </a:solidFill>
                <a:latin typeface="Montserrat Classic Bold"/>
              </a:rPr>
              <a:t>04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976712" y="6310220"/>
            <a:ext cx="2743420" cy="418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Montserrat Light"/>
              </a:rPr>
              <a:t>Objectives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016084" y="5270975"/>
            <a:ext cx="1840320" cy="1048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627"/>
              </a:lnSpc>
              <a:spcBef>
                <a:spcPct val="0"/>
              </a:spcBef>
            </a:pPr>
            <a:r>
              <a:rPr lang="en-US" sz="6251" spc="331">
                <a:solidFill>
                  <a:srgbClr val="231F20"/>
                </a:solidFill>
                <a:latin typeface="Montserrat Classic Bold"/>
              </a:rPr>
              <a:t>05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1564534" y="6310220"/>
            <a:ext cx="2743420" cy="418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Montserrat Light"/>
              </a:rPr>
              <a:t>Flowchart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5292330" y="5314807"/>
            <a:ext cx="1840320" cy="1048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627"/>
              </a:lnSpc>
              <a:spcBef>
                <a:spcPct val="0"/>
              </a:spcBef>
            </a:pPr>
            <a:r>
              <a:rPr lang="en-US" sz="6251" spc="331">
                <a:solidFill>
                  <a:srgbClr val="231F20"/>
                </a:solidFill>
                <a:latin typeface="Montserrat Classic Bold"/>
              </a:rPr>
              <a:t>06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4840779" y="6354052"/>
            <a:ext cx="2743420" cy="418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Montserrat Light"/>
              </a:rPr>
              <a:t>Sensor Details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341695" y="7185968"/>
            <a:ext cx="1840320" cy="1048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627"/>
              </a:lnSpc>
              <a:spcBef>
                <a:spcPct val="0"/>
              </a:spcBef>
            </a:pPr>
            <a:r>
              <a:rPr lang="en-US" sz="6251" spc="331">
                <a:solidFill>
                  <a:srgbClr val="231F20"/>
                </a:solidFill>
                <a:latin typeface="Montserrat Classic Bold"/>
              </a:rPr>
              <a:t>07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890145" y="8225213"/>
            <a:ext cx="2743420" cy="418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Montserrat Light"/>
              </a:rPr>
              <a:t>Connections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4072011" y="7185968"/>
            <a:ext cx="1840320" cy="1048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627"/>
              </a:lnSpc>
              <a:spcBef>
                <a:spcPct val="0"/>
              </a:spcBef>
            </a:pPr>
            <a:r>
              <a:rPr lang="en-US" sz="6251" spc="331">
                <a:solidFill>
                  <a:srgbClr val="231F20"/>
                </a:solidFill>
                <a:latin typeface="Montserrat Classic Bold"/>
              </a:rPr>
              <a:t>08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3620461" y="8225213"/>
            <a:ext cx="2743420" cy="418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Montserrat Light"/>
              </a:rPr>
              <a:t>Arduino Code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6858682" y="7185968"/>
            <a:ext cx="1840320" cy="1048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627"/>
              </a:lnSpc>
              <a:spcBef>
                <a:spcPct val="0"/>
              </a:spcBef>
            </a:pPr>
            <a:r>
              <a:rPr lang="en-US" sz="6251" spc="331">
                <a:solidFill>
                  <a:srgbClr val="231F20"/>
                </a:solidFill>
                <a:latin typeface="Montserrat Classic Bold"/>
              </a:rPr>
              <a:t>09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6407132" y="8225213"/>
            <a:ext cx="2743420" cy="418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Montserrat Light"/>
              </a:rPr>
              <a:t>LabVIEW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9588998" y="7185968"/>
            <a:ext cx="1840320" cy="1048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627"/>
              </a:lnSpc>
              <a:spcBef>
                <a:spcPct val="0"/>
              </a:spcBef>
            </a:pPr>
            <a:r>
              <a:rPr lang="en-US" sz="6251" spc="331">
                <a:solidFill>
                  <a:srgbClr val="231F20"/>
                </a:solidFill>
                <a:latin typeface="Montserrat Classic Bold"/>
              </a:rPr>
              <a:t>10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9137448" y="8225213"/>
            <a:ext cx="2743420" cy="418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Montserrat Light"/>
              </a:rPr>
              <a:t>Simulations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2319018" y="7185968"/>
            <a:ext cx="1840320" cy="1048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627"/>
              </a:lnSpc>
              <a:spcBef>
                <a:spcPct val="0"/>
              </a:spcBef>
            </a:pPr>
            <a:r>
              <a:rPr lang="en-US" sz="6251" spc="331">
                <a:solidFill>
                  <a:srgbClr val="231F20"/>
                </a:solidFill>
                <a:latin typeface="Montserrat Classic Bold"/>
              </a:rPr>
              <a:t>11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1867468" y="8225213"/>
            <a:ext cx="2743420" cy="418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Montserrat Light"/>
              </a:rPr>
              <a:t>Hardware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5049335" y="7185968"/>
            <a:ext cx="1840320" cy="1048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627"/>
              </a:lnSpc>
              <a:spcBef>
                <a:spcPct val="0"/>
              </a:spcBef>
            </a:pPr>
            <a:r>
              <a:rPr lang="en-US" sz="6251" spc="331">
                <a:solidFill>
                  <a:srgbClr val="231F20"/>
                </a:solidFill>
                <a:latin typeface="Montserrat Classic Bold"/>
              </a:rPr>
              <a:t>12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4597784" y="8225213"/>
            <a:ext cx="2743420" cy="418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Montserrat Light"/>
              </a:rPr>
              <a:t>Conclusion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924" b="-24924"/>
            </a:stretch>
          </a:blipFill>
        </p:spPr>
      </p:sp>
      <p:sp>
        <p:nvSpPr>
          <p:cNvPr id="3" name="Freeform 3"/>
          <p:cNvSpPr/>
          <p:nvPr/>
        </p:nvSpPr>
        <p:spPr>
          <a:xfrm rot="-4521330">
            <a:off x="4522202" y="1734737"/>
            <a:ext cx="14167639" cy="7119239"/>
          </a:xfrm>
          <a:custGeom>
            <a:avLst/>
            <a:gdLst/>
            <a:ahLst/>
            <a:cxnLst/>
            <a:rect l="l" t="t" r="r" b="b"/>
            <a:pathLst>
              <a:path w="14167639" h="7119239">
                <a:moveTo>
                  <a:pt x="0" y="0"/>
                </a:moveTo>
                <a:lnTo>
                  <a:pt x="14167639" y="0"/>
                </a:lnTo>
                <a:lnTo>
                  <a:pt x="14167639" y="7119238"/>
                </a:lnTo>
                <a:lnTo>
                  <a:pt x="0" y="71192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9589607" y="0"/>
            <a:ext cx="8698393" cy="10400373"/>
            <a:chOff x="0" y="0"/>
            <a:chExt cx="8603361" cy="10286746"/>
          </a:xfrm>
        </p:grpSpPr>
        <p:sp>
          <p:nvSpPr>
            <p:cNvPr id="5" name="Freeform 5"/>
            <p:cNvSpPr/>
            <p:nvPr/>
          </p:nvSpPr>
          <p:spPr>
            <a:xfrm>
              <a:off x="-2794" y="-128"/>
              <a:ext cx="8606155" cy="10286874"/>
            </a:xfrm>
            <a:custGeom>
              <a:avLst/>
              <a:gdLst/>
              <a:ahLst/>
              <a:cxnLst/>
              <a:rect l="l" t="t" r="r" b="b"/>
              <a:pathLst>
                <a:path w="8606155" h="10286874">
                  <a:moveTo>
                    <a:pt x="8606155" y="10251441"/>
                  </a:moveTo>
                  <a:cubicBezTo>
                    <a:pt x="8606155" y="10284588"/>
                    <a:pt x="8595487" y="10286874"/>
                    <a:pt x="8567674" y="10286874"/>
                  </a:cubicBezTo>
                  <a:cubicBezTo>
                    <a:pt x="5713094" y="10286239"/>
                    <a:pt x="2858643" y="10286239"/>
                    <a:pt x="4064" y="10286239"/>
                  </a:cubicBezTo>
                  <a:cubicBezTo>
                    <a:pt x="0" y="10272396"/>
                    <a:pt x="6350" y="10259823"/>
                    <a:pt x="9271" y="10246996"/>
                  </a:cubicBezTo>
                  <a:cubicBezTo>
                    <a:pt x="134747" y="9685402"/>
                    <a:pt x="260350" y="9123935"/>
                    <a:pt x="386207" y="8562467"/>
                  </a:cubicBezTo>
                  <a:cubicBezTo>
                    <a:pt x="565658" y="7761986"/>
                    <a:pt x="745490" y="6961633"/>
                    <a:pt x="924814" y="6161151"/>
                  </a:cubicBezTo>
                  <a:cubicBezTo>
                    <a:pt x="1146302" y="5172583"/>
                    <a:pt x="1367282" y="4184015"/>
                    <a:pt x="1588643" y="3195574"/>
                  </a:cubicBezTo>
                  <a:cubicBezTo>
                    <a:pt x="1813560" y="2191385"/>
                    <a:pt x="2038604" y="1187323"/>
                    <a:pt x="2264156" y="183261"/>
                  </a:cubicBezTo>
                  <a:cubicBezTo>
                    <a:pt x="2277872" y="122174"/>
                    <a:pt x="2286635" y="59690"/>
                    <a:pt x="2308860" y="635"/>
                  </a:cubicBezTo>
                  <a:cubicBezTo>
                    <a:pt x="4395216" y="635"/>
                    <a:pt x="6481572" y="635"/>
                    <a:pt x="8567928" y="0"/>
                  </a:cubicBezTo>
                  <a:cubicBezTo>
                    <a:pt x="8596249" y="0"/>
                    <a:pt x="8605901" y="3429"/>
                    <a:pt x="8605901" y="35814"/>
                  </a:cubicBezTo>
                  <a:cubicBezTo>
                    <a:pt x="8605139" y="3441066"/>
                    <a:pt x="8605139" y="6846317"/>
                    <a:pt x="8606155" y="10251441"/>
                  </a:cubicBezTo>
                  <a:close/>
                </a:path>
              </a:pathLst>
            </a:custGeom>
            <a:blipFill>
              <a:blip r:embed="rId4"/>
              <a:stretch>
                <a:fillRect t="-3499" b="-3499"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>
            <a:off x="4191521" y="3349077"/>
            <a:ext cx="9904959" cy="3588846"/>
            <a:chOff x="0" y="0"/>
            <a:chExt cx="2608713" cy="94521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608713" cy="945211"/>
            </a:xfrm>
            <a:custGeom>
              <a:avLst/>
              <a:gdLst/>
              <a:ahLst/>
              <a:cxnLst/>
              <a:rect l="l" t="t" r="r" b="b"/>
              <a:pathLst>
                <a:path w="2608713" h="945211">
                  <a:moveTo>
                    <a:pt x="0" y="0"/>
                  </a:moveTo>
                  <a:lnTo>
                    <a:pt x="2608713" y="0"/>
                  </a:lnTo>
                  <a:lnTo>
                    <a:pt x="2608713" y="945211"/>
                  </a:lnTo>
                  <a:lnTo>
                    <a:pt x="0" y="945211"/>
                  </a:lnTo>
                  <a:close/>
                </a:path>
              </a:pathLst>
            </a:custGeom>
            <a:solidFill>
              <a:srgbClr val="DFCCC9"/>
            </a:solidFill>
            <a:ln w="952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19050"/>
              <a:ext cx="2608713" cy="9642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4191521" y="6937923"/>
            <a:ext cx="9904959" cy="680751"/>
          </a:xfrm>
          <a:custGeom>
            <a:avLst/>
            <a:gdLst/>
            <a:ahLst/>
            <a:cxnLst/>
            <a:rect l="l" t="t" r="r" b="b"/>
            <a:pathLst>
              <a:path w="9904959" h="680751">
                <a:moveTo>
                  <a:pt x="0" y="0"/>
                </a:moveTo>
                <a:lnTo>
                  <a:pt x="9904958" y="0"/>
                </a:lnTo>
                <a:lnTo>
                  <a:pt x="9904958" y="680752"/>
                </a:lnTo>
                <a:lnTo>
                  <a:pt x="0" y="68075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187363"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4441321" y="4168149"/>
            <a:ext cx="9405358" cy="17144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802"/>
              </a:lnSpc>
            </a:pPr>
            <a:r>
              <a:rPr lang="en-US" sz="10001" spc="140">
                <a:solidFill>
                  <a:srgbClr val="040506"/>
                </a:solidFill>
                <a:latin typeface="Archivo Black"/>
              </a:rPr>
              <a:t>PLANT-CARE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471449" y="3464745"/>
            <a:ext cx="7345101" cy="8939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94"/>
              </a:lnSpc>
            </a:pPr>
            <a:r>
              <a:rPr lang="en-US" sz="5286" spc="74">
                <a:solidFill>
                  <a:srgbClr val="040506"/>
                </a:solidFill>
                <a:latin typeface="Archivo Black"/>
              </a:rPr>
              <a:t>SYSTEM FOR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441321" y="5834991"/>
            <a:ext cx="9497482" cy="8962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61"/>
              </a:lnSpc>
            </a:pPr>
            <a:r>
              <a:rPr lang="en-US" sz="2653" spc="140">
                <a:solidFill>
                  <a:srgbClr val="231F20"/>
                </a:solidFill>
                <a:latin typeface="Montserrat Classic Bold"/>
              </a:rPr>
              <a:t>SENSES - LIGHT INTENSITY, TEMPERATURE AND HUMIDITY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CCC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764344">
            <a:off x="7499531" y="-923721"/>
            <a:ext cx="1088513" cy="11908815"/>
            <a:chOff x="0" y="0"/>
            <a:chExt cx="286687" cy="313647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6687" cy="3136478"/>
            </a:xfrm>
            <a:custGeom>
              <a:avLst/>
              <a:gdLst/>
              <a:ahLst/>
              <a:cxnLst/>
              <a:rect l="l" t="t" r="r" b="b"/>
              <a:pathLst>
                <a:path w="286687" h="3136478">
                  <a:moveTo>
                    <a:pt x="0" y="0"/>
                  </a:moveTo>
                  <a:lnTo>
                    <a:pt x="286687" y="0"/>
                  </a:lnTo>
                  <a:lnTo>
                    <a:pt x="286687" y="3136478"/>
                  </a:lnTo>
                  <a:lnTo>
                    <a:pt x="0" y="3136478"/>
                  </a:lnTo>
                  <a:close/>
                </a:path>
              </a:pathLst>
            </a:custGeom>
            <a:gradFill rotWithShape="1">
              <a:gsLst>
                <a:gs pos="0">
                  <a:srgbClr val="696969">
                    <a:alpha val="41040"/>
                  </a:srgbClr>
                </a:gs>
                <a:gs pos="33333">
                  <a:srgbClr val="B4B4B4">
                    <a:alpha val="47025"/>
                  </a:srgbClr>
                </a:gs>
                <a:gs pos="66667">
                  <a:srgbClr val="EEEEEE">
                    <a:alpha val="40185"/>
                  </a:srgbClr>
                </a:gs>
                <a:gs pos="100000">
                  <a:srgbClr val="FBFBFB">
                    <a:alpha val="1254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286687" cy="31555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42918" y="0"/>
            <a:ext cx="8585708" cy="10287000"/>
            <a:chOff x="0" y="0"/>
            <a:chExt cx="8585708" cy="10287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585708" cy="10286999"/>
            </a:xfrm>
            <a:custGeom>
              <a:avLst/>
              <a:gdLst/>
              <a:ahLst/>
              <a:cxnLst/>
              <a:rect l="l" t="t" r="r" b="b"/>
              <a:pathLst>
                <a:path w="8585708" h="10286999">
                  <a:moveTo>
                    <a:pt x="8585708" y="762"/>
                  </a:moveTo>
                  <a:cubicBezTo>
                    <a:pt x="8581644" y="20447"/>
                    <a:pt x="8577961" y="40132"/>
                    <a:pt x="8573515" y="59690"/>
                  </a:cubicBezTo>
                  <a:cubicBezTo>
                    <a:pt x="8478138" y="485521"/>
                    <a:pt x="8382634" y="911225"/>
                    <a:pt x="8287258" y="1337056"/>
                  </a:cubicBezTo>
                  <a:cubicBezTo>
                    <a:pt x="8146288" y="1966722"/>
                    <a:pt x="8005699" y="2596388"/>
                    <a:pt x="7864602" y="3225927"/>
                  </a:cubicBezTo>
                  <a:cubicBezTo>
                    <a:pt x="7691247" y="3999103"/>
                    <a:pt x="7517384" y="4772152"/>
                    <a:pt x="7344029" y="5545328"/>
                  </a:cubicBezTo>
                  <a:cubicBezTo>
                    <a:pt x="7194677" y="6211443"/>
                    <a:pt x="7045579" y="6877558"/>
                    <a:pt x="6896354" y="7543800"/>
                  </a:cubicBezTo>
                  <a:cubicBezTo>
                    <a:pt x="6765290" y="8129016"/>
                    <a:pt x="6634480" y="8714105"/>
                    <a:pt x="6503162" y="9299194"/>
                  </a:cubicBezTo>
                  <a:cubicBezTo>
                    <a:pt x="6429375" y="9628250"/>
                    <a:pt x="6354953" y="9957181"/>
                    <a:pt x="6280785" y="10286237"/>
                  </a:cubicBezTo>
                  <a:cubicBezTo>
                    <a:pt x="4199382" y="10286237"/>
                    <a:pt x="2118106" y="10286110"/>
                    <a:pt x="36830" y="10286999"/>
                  </a:cubicBezTo>
                  <a:cubicBezTo>
                    <a:pt x="6731" y="10286999"/>
                    <a:pt x="0" y="10280268"/>
                    <a:pt x="0" y="10250043"/>
                  </a:cubicBezTo>
                  <a:cubicBezTo>
                    <a:pt x="762" y="6845681"/>
                    <a:pt x="762" y="3441319"/>
                    <a:pt x="0" y="36957"/>
                  </a:cubicBezTo>
                  <a:cubicBezTo>
                    <a:pt x="0" y="6731"/>
                    <a:pt x="6731" y="0"/>
                    <a:pt x="36830" y="0"/>
                  </a:cubicBezTo>
                  <a:cubicBezTo>
                    <a:pt x="2886456" y="762"/>
                    <a:pt x="5736082" y="762"/>
                    <a:pt x="8585708" y="762"/>
                  </a:cubicBezTo>
                  <a:close/>
                </a:path>
              </a:pathLst>
            </a:custGeom>
            <a:blipFill>
              <a:blip r:embed="rId2"/>
              <a:stretch>
                <a:fillRect l="-47213" r="-47213"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>
            <a:off x="4004324" y="1006764"/>
            <a:ext cx="11766679" cy="8273471"/>
            <a:chOff x="0" y="0"/>
            <a:chExt cx="3099043" cy="2179021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099043" cy="2179021"/>
            </a:xfrm>
            <a:custGeom>
              <a:avLst/>
              <a:gdLst/>
              <a:ahLst/>
              <a:cxnLst/>
              <a:rect l="l" t="t" r="r" b="b"/>
              <a:pathLst>
                <a:path w="3099043" h="2179021">
                  <a:moveTo>
                    <a:pt x="17107" y="0"/>
                  </a:moveTo>
                  <a:lnTo>
                    <a:pt x="3081936" y="0"/>
                  </a:lnTo>
                  <a:cubicBezTo>
                    <a:pt x="3091384" y="0"/>
                    <a:pt x="3099043" y="7659"/>
                    <a:pt x="3099043" y="17107"/>
                  </a:cubicBezTo>
                  <a:lnTo>
                    <a:pt x="3099043" y="2161915"/>
                  </a:lnTo>
                  <a:cubicBezTo>
                    <a:pt x="3099043" y="2171362"/>
                    <a:pt x="3091384" y="2179021"/>
                    <a:pt x="3081936" y="2179021"/>
                  </a:cubicBezTo>
                  <a:lnTo>
                    <a:pt x="17107" y="2179021"/>
                  </a:lnTo>
                  <a:cubicBezTo>
                    <a:pt x="7659" y="2179021"/>
                    <a:pt x="0" y="2171362"/>
                    <a:pt x="0" y="2161915"/>
                  </a:cubicBezTo>
                  <a:lnTo>
                    <a:pt x="0" y="17107"/>
                  </a:lnTo>
                  <a:cubicBezTo>
                    <a:pt x="0" y="7659"/>
                    <a:pt x="7659" y="0"/>
                    <a:pt x="17107" y="0"/>
                  </a:cubicBezTo>
                  <a:close/>
                </a:path>
              </a:pathLst>
            </a:custGeom>
            <a:solidFill>
              <a:srgbClr val="FFFFFF">
                <a:alpha val="58824"/>
              </a:srgbClr>
            </a:solidFill>
            <a:ln w="38100" cap="rnd">
              <a:solidFill>
                <a:srgbClr val="000000">
                  <a:alpha val="58824"/>
                </a:srgbClr>
              </a:solidFill>
              <a:prstDash val="solid"/>
              <a:round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19050"/>
              <a:ext cx="3099043" cy="21980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7310755" y="1165146"/>
            <a:ext cx="4921232" cy="8983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291"/>
              </a:lnSpc>
              <a:spcBef>
                <a:spcPct val="0"/>
              </a:spcBef>
            </a:pPr>
            <a:r>
              <a:rPr lang="en-US" sz="5283" u="none" strike="noStrike" spc="184">
                <a:solidFill>
                  <a:srgbClr val="010101"/>
                </a:solidFill>
                <a:latin typeface="Archivo Black"/>
              </a:rPr>
              <a:t>OUR TEAM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043788" y="3176356"/>
            <a:ext cx="3018422" cy="4141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8"/>
              </a:lnSpc>
            </a:pPr>
            <a:r>
              <a:rPr lang="en-US" sz="2416" spc="-48">
                <a:solidFill>
                  <a:srgbClr val="010101"/>
                </a:solidFill>
                <a:latin typeface="Montserrat Light Bold"/>
              </a:rPr>
              <a:t>Shashank Pandey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701404" y="3219401"/>
            <a:ext cx="4069598" cy="3375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31"/>
              </a:lnSpc>
            </a:pPr>
            <a:r>
              <a:rPr lang="en-US" sz="2053" spc="16">
                <a:solidFill>
                  <a:srgbClr val="010101"/>
                </a:solidFill>
                <a:latin typeface="Montserrat Light"/>
              </a:rPr>
              <a:t>210906204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634789" y="5377179"/>
            <a:ext cx="3018422" cy="4141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8"/>
              </a:lnSpc>
            </a:pPr>
            <a:r>
              <a:rPr lang="en-US" sz="2416" spc="-48">
                <a:solidFill>
                  <a:srgbClr val="010101"/>
                </a:solidFill>
                <a:latin typeface="Montserrat Light Bold"/>
              </a:rPr>
              <a:t>Tithi Mishra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119414" y="7512875"/>
            <a:ext cx="3018422" cy="4141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8"/>
              </a:lnSpc>
            </a:pPr>
            <a:r>
              <a:rPr lang="en-US" sz="2416" spc="-48">
                <a:solidFill>
                  <a:srgbClr val="010101"/>
                </a:solidFill>
                <a:latin typeface="Montserrat Light Bold"/>
              </a:rPr>
              <a:t>Praanzal Prayas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701404" y="5386704"/>
            <a:ext cx="4069598" cy="3375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31"/>
              </a:lnSpc>
            </a:pPr>
            <a:r>
              <a:rPr lang="en-US" sz="2053" spc="16">
                <a:solidFill>
                  <a:srgbClr val="010101"/>
                </a:solidFill>
                <a:latin typeface="Montserrat Light"/>
              </a:rPr>
              <a:t>210906206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1701404" y="7589440"/>
            <a:ext cx="4069598" cy="3375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31"/>
              </a:lnSpc>
            </a:pPr>
            <a:r>
              <a:rPr lang="en-US" sz="2053" spc="16">
                <a:solidFill>
                  <a:srgbClr val="010101"/>
                </a:solidFill>
                <a:latin typeface="Montserrat Light"/>
              </a:rPr>
              <a:t>210906130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9046979" y="0"/>
            <a:ext cx="9241021" cy="10396149"/>
            <a:chOff x="0" y="0"/>
            <a:chExt cx="5370413" cy="604171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370413" cy="6041715"/>
            </a:xfrm>
            <a:custGeom>
              <a:avLst/>
              <a:gdLst/>
              <a:ahLst/>
              <a:cxnLst/>
              <a:rect l="l" t="t" r="r" b="b"/>
              <a:pathLst>
                <a:path w="5370413" h="6041715">
                  <a:moveTo>
                    <a:pt x="5370413" y="0"/>
                  </a:moveTo>
                  <a:lnTo>
                    <a:pt x="5370413" y="6041715"/>
                  </a:lnTo>
                  <a:cubicBezTo>
                    <a:pt x="3580275" y="4027810"/>
                    <a:pt x="1790138" y="2013905"/>
                    <a:pt x="0" y="0"/>
                  </a:cubicBezTo>
                  <a:lnTo>
                    <a:pt x="5370413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5" name="Freeform 5"/>
            <p:cNvSpPr/>
            <p:nvPr/>
          </p:nvSpPr>
          <p:spPr>
            <a:xfrm flipV="1">
              <a:off x="0" y="0"/>
              <a:ext cx="5370413" cy="6041715"/>
            </a:xfrm>
            <a:custGeom>
              <a:avLst/>
              <a:gdLst/>
              <a:ahLst/>
              <a:cxnLst/>
              <a:rect l="l" t="t" r="r" b="b"/>
              <a:pathLst>
                <a:path w="5370413" h="6041715">
                  <a:moveTo>
                    <a:pt x="5370413" y="6041715"/>
                  </a:moveTo>
                  <a:lnTo>
                    <a:pt x="5370413" y="0"/>
                  </a:lnTo>
                  <a:cubicBezTo>
                    <a:pt x="3580275" y="2013905"/>
                    <a:pt x="1790138" y="4027810"/>
                    <a:pt x="0" y="6041715"/>
                  </a:cubicBezTo>
                  <a:lnTo>
                    <a:pt x="5370413" y="6041715"/>
                  </a:lnTo>
                  <a:close/>
                </a:path>
              </a:pathLst>
            </a:custGeom>
            <a:blipFill>
              <a:blip r:embed="rId3"/>
              <a:stretch>
                <a:fillRect l="-20110" r="-20110"/>
              </a:stretch>
            </a:blipFill>
          </p:spPr>
        </p:sp>
      </p:grpSp>
      <p:sp>
        <p:nvSpPr>
          <p:cNvPr id="6" name="Freeform 6"/>
          <p:cNvSpPr/>
          <p:nvPr/>
        </p:nvSpPr>
        <p:spPr>
          <a:xfrm rot="2925483">
            <a:off x="5978889" y="4633519"/>
            <a:ext cx="15026802" cy="1591351"/>
          </a:xfrm>
          <a:custGeom>
            <a:avLst/>
            <a:gdLst/>
            <a:ahLst/>
            <a:cxnLst/>
            <a:rect l="l" t="t" r="r" b="b"/>
            <a:pathLst>
              <a:path w="15026802" h="1591351">
                <a:moveTo>
                  <a:pt x="0" y="0"/>
                </a:moveTo>
                <a:lnTo>
                  <a:pt x="15026802" y="0"/>
                </a:lnTo>
                <a:lnTo>
                  <a:pt x="15026802" y="1591350"/>
                </a:lnTo>
                <a:lnTo>
                  <a:pt x="0" y="15913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86495"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2122031" y="4270779"/>
            <a:ext cx="1828744" cy="1828744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FCCC9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2456932" y="4728682"/>
            <a:ext cx="1236499" cy="858804"/>
          </a:xfrm>
          <a:custGeom>
            <a:avLst/>
            <a:gdLst/>
            <a:ahLst/>
            <a:cxnLst/>
            <a:rect l="l" t="t" r="r" b="b"/>
            <a:pathLst>
              <a:path w="1236499" h="858804">
                <a:moveTo>
                  <a:pt x="0" y="0"/>
                </a:moveTo>
                <a:lnTo>
                  <a:pt x="1236498" y="0"/>
                </a:lnTo>
                <a:lnTo>
                  <a:pt x="1236498" y="858804"/>
                </a:lnTo>
                <a:lnTo>
                  <a:pt x="0" y="85880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11" name="Group 11"/>
          <p:cNvGrpSpPr/>
          <p:nvPr/>
        </p:nvGrpSpPr>
        <p:grpSpPr>
          <a:xfrm>
            <a:off x="-3950263" y="803081"/>
            <a:ext cx="15859325" cy="2258023"/>
            <a:chOff x="0" y="0"/>
            <a:chExt cx="1537211" cy="21886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537211" cy="218865"/>
            </a:xfrm>
            <a:custGeom>
              <a:avLst/>
              <a:gdLst/>
              <a:ahLst/>
              <a:cxnLst/>
              <a:rect l="l" t="t" r="r" b="b"/>
              <a:pathLst>
                <a:path w="1537211" h="218865">
                  <a:moveTo>
                    <a:pt x="1334011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1537211" y="218865"/>
                  </a:lnTo>
                  <a:lnTo>
                    <a:pt x="1334011" y="0"/>
                  </a:lnTo>
                  <a:close/>
                </a:path>
              </a:pathLst>
            </a:custGeom>
            <a:solidFill>
              <a:srgbClr val="010101"/>
            </a:solidFill>
            <a:ln cap="sq">
              <a:noFill/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101600" y="-19050"/>
              <a:ext cx="1334011" cy="2379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2122031" y="7025093"/>
            <a:ext cx="1828744" cy="1828744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FCCC9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>
            <a:off x="2575926" y="7345114"/>
            <a:ext cx="998510" cy="1188702"/>
          </a:xfrm>
          <a:custGeom>
            <a:avLst/>
            <a:gdLst/>
            <a:ahLst/>
            <a:cxnLst/>
            <a:rect l="l" t="t" r="r" b="b"/>
            <a:pathLst>
              <a:path w="998510" h="1188702">
                <a:moveTo>
                  <a:pt x="0" y="0"/>
                </a:moveTo>
                <a:lnTo>
                  <a:pt x="998510" y="0"/>
                </a:lnTo>
                <a:lnTo>
                  <a:pt x="998510" y="1188703"/>
                </a:lnTo>
                <a:lnTo>
                  <a:pt x="0" y="118870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4188259" y="4028317"/>
            <a:ext cx="7132181" cy="23014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50"/>
              </a:lnSpc>
              <a:spcBef>
                <a:spcPct val="0"/>
              </a:spcBef>
            </a:pPr>
            <a:r>
              <a:rPr lang="en-US" sz="2210" spc="216">
                <a:solidFill>
                  <a:srgbClr val="231F20"/>
                </a:solidFill>
                <a:latin typeface="Montserrat Light"/>
              </a:rPr>
              <a:t>The "Plant Care System – Soil Moisture and Light Intensity Level Detector" project represents a pioneering approach to addressing the growing need for efficient and sustainable plant care in various settings, 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4188259" y="6755942"/>
            <a:ext cx="7132181" cy="30726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50"/>
              </a:lnSpc>
            </a:pPr>
            <a:r>
              <a:rPr lang="en-US" sz="2210" spc="216">
                <a:solidFill>
                  <a:srgbClr val="231F20"/>
                </a:solidFill>
                <a:latin typeface="Montserrat Light"/>
              </a:rPr>
              <a:t>This project aims to harness the power of modern technology to create a comprehensive and intelligent plant care solution that goes beyond traditional methods. By combining advanced sensors, Arduino, Wi-Fi Modules, and user-friendly interfaces. </a:t>
            </a:r>
          </a:p>
          <a:p>
            <a:pPr marL="0" lvl="0" indent="0" algn="l">
              <a:lnSpc>
                <a:spcPts val="3050"/>
              </a:lnSpc>
              <a:spcBef>
                <a:spcPct val="0"/>
              </a:spcBef>
            </a:pPr>
            <a:endParaRPr lang="en-US" sz="2210" spc="216">
              <a:solidFill>
                <a:srgbClr val="231F20"/>
              </a:solidFill>
              <a:latin typeface="Montserrat Light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-805295" y="1308919"/>
            <a:ext cx="12318540" cy="11320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286"/>
              </a:lnSpc>
              <a:spcBef>
                <a:spcPct val="0"/>
              </a:spcBef>
            </a:pPr>
            <a:r>
              <a:rPr lang="en-US" sz="6729" u="none" strike="noStrike" spc="53">
                <a:solidFill>
                  <a:srgbClr val="FFFFFF"/>
                </a:solidFill>
                <a:latin typeface="Archivo Black"/>
              </a:rPr>
              <a:t>ABOUT OUR PROJECT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916860" y="3148979"/>
            <a:ext cx="5689104" cy="275488"/>
            <a:chOff x="0" y="0"/>
            <a:chExt cx="4519796" cy="218865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4519796" cy="218865"/>
            </a:xfrm>
            <a:custGeom>
              <a:avLst/>
              <a:gdLst/>
              <a:ahLst/>
              <a:cxnLst/>
              <a:rect l="l" t="t" r="r" b="b"/>
              <a:pathLst>
                <a:path w="4519796" h="218865">
                  <a:moveTo>
                    <a:pt x="4316596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4519796" y="218865"/>
                  </a:lnTo>
                  <a:lnTo>
                    <a:pt x="4316596" y="0"/>
                  </a:lnTo>
                  <a:close/>
                </a:path>
              </a:pathLst>
            </a:custGeom>
            <a:solidFill>
              <a:srgbClr val="727070"/>
            </a:solidFill>
            <a:ln cap="sq">
              <a:noFill/>
              <a:prstDash val="solid"/>
              <a:miter/>
            </a:ln>
          </p:spPr>
        </p:sp>
        <p:sp>
          <p:nvSpPr>
            <p:cNvPr id="23" name="TextBox 23"/>
            <p:cNvSpPr txBox="1"/>
            <p:nvPr/>
          </p:nvSpPr>
          <p:spPr>
            <a:xfrm>
              <a:off x="101600" y="-19050"/>
              <a:ext cx="4316596" cy="2379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5013836" y="1028700"/>
            <a:ext cx="19354610" cy="2258023"/>
            <a:chOff x="0" y="0"/>
            <a:chExt cx="1876002" cy="21886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876002" cy="218865"/>
            </a:xfrm>
            <a:custGeom>
              <a:avLst/>
              <a:gdLst/>
              <a:ahLst/>
              <a:cxnLst/>
              <a:rect l="l" t="t" r="r" b="b"/>
              <a:pathLst>
                <a:path w="1876002" h="218865">
                  <a:moveTo>
                    <a:pt x="1672802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1876002" y="218865"/>
                  </a:lnTo>
                  <a:lnTo>
                    <a:pt x="1672802" y="0"/>
                  </a:lnTo>
                  <a:close/>
                </a:path>
              </a:pathLst>
            </a:custGeom>
            <a:solidFill>
              <a:srgbClr val="010101"/>
            </a:solidFill>
            <a:ln cap="sq">
              <a:noFill/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101600" y="-19050"/>
              <a:ext cx="1672802" cy="2379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794480" y="4205302"/>
            <a:ext cx="736150" cy="636369"/>
            <a:chOff x="0" y="0"/>
            <a:chExt cx="193883" cy="16760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93883" cy="167603"/>
            </a:xfrm>
            <a:custGeom>
              <a:avLst/>
              <a:gdLst/>
              <a:ahLst/>
              <a:cxnLst/>
              <a:rect l="l" t="t" r="r" b="b"/>
              <a:pathLst>
                <a:path w="193883" h="167603">
                  <a:moveTo>
                    <a:pt x="83802" y="0"/>
                  </a:moveTo>
                  <a:lnTo>
                    <a:pt x="110081" y="0"/>
                  </a:lnTo>
                  <a:cubicBezTo>
                    <a:pt x="156364" y="0"/>
                    <a:pt x="193883" y="37519"/>
                    <a:pt x="193883" y="83802"/>
                  </a:cubicBezTo>
                  <a:lnTo>
                    <a:pt x="193883" y="83802"/>
                  </a:lnTo>
                  <a:cubicBezTo>
                    <a:pt x="193883" y="130084"/>
                    <a:pt x="156364" y="167603"/>
                    <a:pt x="110081" y="167603"/>
                  </a:cubicBezTo>
                  <a:lnTo>
                    <a:pt x="83802" y="167603"/>
                  </a:lnTo>
                  <a:cubicBezTo>
                    <a:pt x="37519" y="167603"/>
                    <a:pt x="0" y="130084"/>
                    <a:pt x="0" y="83802"/>
                  </a:cubicBezTo>
                  <a:lnTo>
                    <a:pt x="0" y="83802"/>
                  </a:lnTo>
                  <a:cubicBezTo>
                    <a:pt x="0" y="37519"/>
                    <a:pt x="37519" y="0"/>
                    <a:pt x="83802" y="0"/>
                  </a:cubicBez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66675"/>
              <a:ext cx="193883" cy="234278"/>
            </a:xfrm>
            <a:prstGeom prst="rect">
              <a:avLst/>
            </a:prstGeom>
          </p:spPr>
          <p:txBody>
            <a:bodyPr lIns="50800" tIns="50800" rIns="50800" bIns="50800" rtlCol="0" anchor="t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r>
                <a:rPr lang="en-US" sz="2981" spc="29">
                  <a:solidFill>
                    <a:srgbClr val="FFFFFF"/>
                  </a:solidFill>
                  <a:latin typeface="Montserrat Classic Bold"/>
                </a:rPr>
                <a:t>01</a:t>
              </a: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2689046" y="4176727"/>
            <a:ext cx="6346855" cy="17123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74"/>
              </a:lnSpc>
            </a:pPr>
            <a:r>
              <a:rPr lang="en-US" sz="2010" spc="197">
                <a:solidFill>
                  <a:srgbClr val="231F20"/>
                </a:solidFill>
                <a:latin typeface="Montserrat Light Bold"/>
              </a:rPr>
              <a:t>Main objective</a:t>
            </a:r>
            <a:r>
              <a:rPr lang="en-US" sz="2010" spc="197">
                <a:solidFill>
                  <a:srgbClr val="231F20"/>
                </a:solidFill>
                <a:latin typeface="Montserrat Light"/>
              </a:rPr>
              <a:t>: To make an efficient Plant Care System that takes care of our miniature garden even when we are not at home. </a:t>
            </a:r>
          </a:p>
          <a:p>
            <a:pPr marL="0" lvl="0" indent="0" algn="l">
              <a:lnSpc>
                <a:spcPts val="2774"/>
              </a:lnSpc>
              <a:spcBef>
                <a:spcPct val="0"/>
              </a:spcBef>
            </a:pPr>
            <a:endParaRPr lang="en-US" sz="2010" spc="197">
              <a:solidFill>
                <a:srgbClr val="231F20"/>
              </a:solidFill>
              <a:latin typeface="Montserrat Light"/>
            </a:endParaRPr>
          </a:p>
        </p:txBody>
      </p:sp>
      <p:grpSp>
        <p:nvGrpSpPr>
          <p:cNvPr id="10" name="Group 10"/>
          <p:cNvGrpSpPr/>
          <p:nvPr/>
        </p:nvGrpSpPr>
        <p:grpSpPr>
          <a:xfrm>
            <a:off x="12573606" y="3743682"/>
            <a:ext cx="3314591" cy="3314591"/>
            <a:chOff x="0" y="0"/>
            <a:chExt cx="4872604" cy="4872604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872609" cy="4872609"/>
            </a:xfrm>
            <a:custGeom>
              <a:avLst/>
              <a:gdLst/>
              <a:ahLst/>
              <a:cxnLst/>
              <a:rect l="l" t="t" r="r" b="b"/>
              <a:pathLst>
                <a:path w="4872609" h="4872609">
                  <a:moveTo>
                    <a:pt x="1061593" y="2436241"/>
                  </a:moveTo>
                  <a:cubicBezTo>
                    <a:pt x="1061593" y="1687957"/>
                    <a:pt x="1688084" y="1061466"/>
                    <a:pt x="2436368" y="1061466"/>
                  </a:cubicBezTo>
                  <a:cubicBezTo>
                    <a:pt x="3202051" y="1061466"/>
                    <a:pt x="3811143" y="1687957"/>
                    <a:pt x="3811143" y="2436241"/>
                  </a:cubicBezTo>
                  <a:cubicBezTo>
                    <a:pt x="3811143" y="3201924"/>
                    <a:pt x="3202051" y="3811016"/>
                    <a:pt x="2436368" y="3811016"/>
                  </a:cubicBezTo>
                  <a:cubicBezTo>
                    <a:pt x="2436368" y="4872609"/>
                    <a:pt x="2436368" y="4872609"/>
                    <a:pt x="2436368" y="4872609"/>
                  </a:cubicBezTo>
                  <a:cubicBezTo>
                    <a:pt x="3776345" y="4872609"/>
                    <a:pt x="4872609" y="3776218"/>
                    <a:pt x="4872609" y="2436368"/>
                  </a:cubicBezTo>
                  <a:cubicBezTo>
                    <a:pt x="4872609" y="1096518"/>
                    <a:pt x="3776218" y="0"/>
                    <a:pt x="2436241" y="0"/>
                  </a:cubicBezTo>
                  <a:cubicBezTo>
                    <a:pt x="1096264" y="0"/>
                    <a:pt x="0" y="1096391"/>
                    <a:pt x="0" y="2436241"/>
                  </a:cubicBezTo>
                  <a:lnTo>
                    <a:pt x="1061593" y="2436241"/>
                  </a:lnTo>
                  <a:close/>
                </a:path>
              </a:pathLst>
            </a:custGeom>
            <a:solidFill>
              <a:srgbClr val="000000">
                <a:alpha val="16863"/>
              </a:srgbClr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9981212" y="3767100"/>
            <a:ext cx="3314591" cy="3326378"/>
            <a:chOff x="0" y="0"/>
            <a:chExt cx="4872604" cy="4889931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872609" cy="4889881"/>
            </a:xfrm>
            <a:custGeom>
              <a:avLst/>
              <a:gdLst/>
              <a:ahLst/>
              <a:cxnLst/>
              <a:rect l="l" t="t" r="r" b="b"/>
              <a:pathLst>
                <a:path w="4872609" h="4889881">
                  <a:moveTo>
                    <a:pt x="3811016" y="2453640"/>
                  </a:moveTo>
                  <a:cubicBezTo>
                    <a:pt x="3811016" y="3201924"/>
                    <a:pt x="3201924" y="3828415"/>
                    <a:pt x="2436241" y="3828415"/>
                  </a:cubicBezTo>
                  <a:cubicBezTo>
                    <a:pt x="1687957" y="3828415"/>
                    <a:pt x="1061466" y="3201924"/>
                    <a:pt x="1061466" y="2453640"/>
                  </a:cubicBezTo>
                  <a:cubicBezTo>
                    <a:pt x="1061466" y="1687957"/>
                    <a:pt x="1687957" y="1078865"/>
                    <a:pt x="2436241" y="1078865"/>
                  </a:cubicBezTo>
                  <a:cubicBezTo>
                    <a:pt x="2436241" y="0"/>
                    <a:pt x="2436241" y="0"/>
                    <a:pt x="2436241" y="0"/>
                  </a:cubicBezTo>
                  <a:cubicBezTo>
                    <a:pt x="1096391" y="0"/>
                    <a:pt x="0" y="1096264"/>
                    <a:pt x="0" y="2453640"/>
                  </a:cubicBezTo>
                  <a:cubicBezTo>
                    <a:pt x="0" y="3793617"/>
                    <a:pt x="1096391" y="4889881"/>
                    <a:pt x="2436241" y="4889881"/>
                  </a:cubicBezTo>
                  <a:cubicBezTo>
                    <a:pt x="3776091" y="4889881"/>
                    <a:pt x="4872609" y="3793617"/>
                    <a:pt x="4872609" y="2453640"/>
                  </a:cubicBezTo>
                  <a:lnTo>
                    <a:pt x="3811016" y="2453640"/>
                  </a:lnTo>
                  <a:close/>
                </a:path>
              </a:pathLst>
            </a:custGeom>
            <a:solidFill>
              <a:srgbClr val="000000">
                <a:alpha val="16863"/>
              </a:srgbClr>
            </a:solidFill>
          </p:spPr>
        </p:sp>
      </p:grpSp>
      <p:grpSp>
        <p:nvGrpSpPr>
          <p:cNvPr id="14" name="Group 14"/>
          <p:cNvGrpSpPr/>
          <p:nvPr/>
        </p:nvGrpSpPr>
        <p:grpSpPr>
          <a:xfrm>
            <a:off x="12548713" y="6337440"/>
            <a:ext cx="3314591" cy="3315573"/>
            <a:chOff x="0" y="0"/>
            <a:chExt cx="4872604" cy="4874047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4872482" cy="4874006"/>
            </a:xfrm>
            <a:custGeom>
              <a:avLst/>
              <a:gdLst/>
              <a:ahLst/>
              <a:cxnLst/>
              <a:rect l="l" t="t" r="r" b="b"/>
              <a:pathLst>
                <a:path w="4872482" h="4874006">
                  <a:moveTo>
                    <a:pt x="3811016" y="2437003"/>
                  </a:moveTo>
                  <a:cubicBezTo>
                    <a:pt x="3811016" y="3202940"/>
                    <a:pt x="3201924" y="3812159"/>
                    <a:pt x="2436241" y="3812159"/>
                  </a:cubicBezTo>
                  <a:cubicBezTo>
                    <a:pt x="1687957" y="3812159"/>
                    <a:pt x="1061466" y="3202940"/>
                    <a:pt x="1061466" y="2437003"/>
                  </a:cubicBezTo>
                  <a:cubicBezTo>
                    <a:pt x="1061466" y="1688465"/>
                    <a:pt x="1687957" y="1061847"/>
                    <a:pt x="2436241" y="1061847"/>
                  </a:cubicBezTo>
                  <a:cubicBezTo>
                    <a:pt x="2436241" y="0"/>
                    <a:pt x="2436241" y="0"/>
                    <a:pt x="2436241" y="0"/>
                  </a:cubicBezTo>
                  <a:cubicBezTo>
                    <a:pt x="1096391" y="0"/>
                    <a:pt x="0" y="1096645"/>
                    <a:pt x="0" y="2437003"/>
                  </a:cubicBezTo>
                  <a:cubicBezTo>
                    <a:pt x="0" y="3777361"/>
                    <a:pt x="1096391" y="4874006"/>
                    <a:pt x="2436241" y="4874006"/>
                  </a:cubicBezTo>
                  <a:cubicBezTo>
                    <a:pt x="3776091" y="4874006"/>
                    <a:pt x="4872482" y="3777361"/>
                    <a:pt x="4872482" y="2437003"/>
                  </a:cubicBezTo>
                  <a:lnTo>
                    <a:pt x="3811016" y="2437003"/>
                  </a:lnTo>
                  <a:close/>
                </a:path>
              </a:pathLst>
            </a:custGeom>
            <a:solidFill>
              <a:srgbClr val="000000">
                <a:alpha val="16863"/>
              </a:srgbClr>
            </a:solidFill>
          </p:spPr>
        </p:sp>
      </p:grpSp>
      <p:grpSp>
        <p:nvGrpSpPr>
          <p:cNvPr id="16" name="Group 16"/>
          <p:cNvGrpSpPr/>
          <p:nvPr/>
        </p:nvGrpSpPr>
        <p:grpSpPr>
          <a:xfrm>
            <a:off x="10878301" y="4617656"/>
            <a:ext cx="1520413" cy="1520413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8" name="TextBox 18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3469664" y="7244657"/>
            <a:ext cx="1522475" cy="1522475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21" name="TextBox 21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3447581" y="4617656"/>
            <a:ext cx="1566642" cy="1566642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24" name="TextBox 24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25" name="Freeform 25"/>
          <p:cNvSpPr/>
          <p:nvPr/>
        </p:nvSpPr>
        <p:spPr>
          <a:xfrm>
            <a:off x="11135381" y="4897605"/>
            <a:ext cx="1006253" cy="960515"/>
          </a:xfrm>
          <a:custGeom>
            <a:avLst/>
            <a:gdLst/>
            <a:ahLst/>
            <a:cxnLst/>
            <a:rect l="l" t="t" r="r" b="b"/>
            <a:pathLst>
              <a:path w="1006253" h="960515">
                <a:moveTo>
                  <a:pt x="0" y="0"/>
                </a:moveTo>
                <a:lnTo>
                  <a:pt x="1006253" y="0"/>
                </a:lnTo>
                <a:lnTo>
                  <a:pt x="1006253" y="960515"/>
                </a:lnTo>
                <a:lnTo>
                  <a:pt x="0" y="96051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13779447" y="4906117"/>
            <a:ext cx="902910" cy="916237"/>
          </a:xfrm>
          <a:custGeom>
            <a:avLst/>
            <a:gdLst/>
            <a:ahLst/>
            <a:cxnLst/>
            <a:rect l="l" t="t" r="r" b="b"/>
            <a:pathLst>
              <a:path w="902910" h="916237">
                <a:moveTo>
                  <a:pt x="0" y="0"/>
                </a:moveTo>
                <a:lnTo>
                  <a:pt x="902910" y="0"/>
                </a:lnTo>
                <a:lnTo>
                  <a:pt x="902910" y="916237"/>
                </a:lnTo>
                <a:lnTo>
                  <a:pt x="0" y="91623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7" name="TextBox 27"/>
          <p:cNvSpPr txBox="1"/>
          <p:nvPr/>
        </p:nvSpPr>
        <p:spPr>
          <a:xfrm>
            <a:off x="1663813" y="1725604"/>
            <a:ext cx="9308329" cy="8129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548"/>
              </a:lnSpc>
              <a:spcBef>
                <a:spcPct val="0"/>
              </a:spcBef>
            </a:pPr>
            <a:r>
              <a:rPr lang="en-US" sz="4745" u="none" strike="noStrike" spc="37">
                <a:solidFill>
                  <a:srgbClr val="FFFFFF"/>
                </a:solidFill>
                <a:latin typeface="Archivo Black"/>
              </a:rPr>
              <a:t>GOALS AND OBJECTIVES</a:t>
            </a:r>
          </a:p>
        </p:txBody>
      </p:sp>
      <p:grpSp>
        <p:nvGrpSpPr>
          <p:cNvPr id="28" name="Group 28"/>
          <p:cNvGrpSpPr/>
          <p:nvPr/>
        </p:nvGrpSpPr>
        <p:grpSpPr>
          <a:xfrm>
            <a:off x="916860" y="3148979"/>
            <a:ext cx="5689104" cy="275488"/>
            <a:chOff x="0" y="0"/>
            <a:chExt cx="4519796" cy="218865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4519796" cy="218865"/>
            </a:xfrm>
            <a:custGeom>
              <a:avLst/>
              <a:gdLst/>
              <a:ahLst/>
              <a:cxnLst/>
              <a:rect l="l" t="t" r="r" b="b"/>
              <a:pathLst>
                <a:path w="4519796" h="218865">
                  <a:moveTo>
                    <a:pt x="4316596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4519796" y="218865"/>
                  </a:lnTo>
                  <a:lnTo>
                    <a:pt x="4316596" y="0"/>
                  </a:lnTo>
                  <a:close/>
                </a:path>
              </a:pathLst>
            </a:custGeom>
            <a:solidFill>
              <a:srgbClr val="727070"/>
            </a:solidFill>
            <a:ln cap="sq">
              <a:noFill/>
              <a:prstDash val="solid"/>
              <a:miter/>
            </a:ln>
          </p:spPr>
        </p:sp>
        <p:sp>
          <p:nvSpPr>
            <p:cNvPr id="30" name="TextBox 30"/>
            <p:cNvSpPr txBox="1"/>
            <p:nvPr/>
          </p:nvSpPr>
          <p:spPr>
            <a:xfrm>
              <a:off x="101600" y="-19050"/>
              <a:ext cx="4316596" cy="2379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1794480" y="6053654"/>
            <a:ext cx="736150" cy="662821"/>
            <a:chOff x="0" y="0"/>
            <a:chExt cx="193883" cy="17457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193883" cy="174570"/>
            </a:xfrm>
            <a:custGeom>
              <a:avLst/>
              <a:gdLst/>
              <a:ahLst/>
              <a:cxnLst/>
              <a:rect l="l" t="t" r="r" b="b"/>
              <a:pathLst>
                <a:path w="193883" h="174570">
                  <a:moveTo>
                    <a:pt x="84134" y="0"/>
                  </a:moveTo>
                  <a:lnTo>
                    <a:pt x="109749" y="0"/>
                  </a:lnTo>
                  <a:cubicBezTo>
                    <a:pt x="156215" y="0"/>
                    <a:pt x="193883" y="37668"/>
                    <a:pt x="193883" y="84134"/>
                  </a:cubicBezTo>
                  <a:lnTo>
                    <a:pt x="193883" y="90436"/>
                  </a:lnTo>
                  <a:cubicBezTo>
                    <a:pt x="193883" y="136902"/>
                    <a:pt x="156215" y="174570"/>
                    <a:pt x="109749" y="174570"/>
                  </a:cubicBezTo>
                  <a:lnTo>
                    <a:pt x="84134" y="174570"/>
                  </a:lnTo>
                  <a:cubicBezTo>
                    <a:pt x="37668" y="174570"/>
                    <a:pt x="0" y="136902"/>
                    <a:pt x="0" y="90436"/>
                  </a:cubicBezTo>
                  <a:lnTo>
                    <a:pt x="0" y="84134"/>
                  </a:lnTo>
                  <a:cubicBezTo>
                    <a:pt x="0" y="37668"/>
                    <a:pt x="37668" y="0"/>
                    <a:pt x="84134" y="0"/>
                  </a:cubicBez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33" name="TextBox 33"/>
            <p:cNvSpPr txBox="1"/>
            <p:nvPr/>
          </p:nvSpPr>
          <p:spPr>
            <a:xfrm>
              <a:off x="0" y="-66675"/>
              <a:ext cx="193883" cy="241245"/>
            </a:xfrm>
            <a:prstGeom prst="rect">
              <a:avLst/>
            </a:prstGeom>
          </p:spPr>
          <p:txBody>
            <a:bodyPr lIns="50800" tIns="50800" rIns="50800" bIns="50800" rtlCol="0" anchor="t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r>
                <a:rPr lang="en-US" sz="2981" spc="29">
                  <a:solidFill>
                    <a:srgbClr val="FFFFFF"/>
                  </a:solidFill>
                  <a:latin typeface="Montserrat Classic Bold"/>
                </a:rPr>
                <a:t>02</a:t>
              </a:r>
            </a:p>
          </p:txBody>
        </p:sp>
      </p:grpSp>
      <p:sp>
        <p:nvSpPr>
          <p:cNvPr id="34" name="TextBox 34"/>
          <p:cNvSpPr txBox="1"/>
          <p:nvPr/>
        </p:nvSpPr>
        <p:spPr>
          <a:xfrm>
            <a:off x="2689046" y="6025079"/>
            <a:ext cx="6346855" cy="6684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774"/>
              </a:lnSpc>
              <a:spcBef>
                <a:spcPct val="0"/>
              </a:spcBef>
            </a:pPr>
            <a:r>
              <a:rPr lang="en-US" sz="2010" spc="197">
                <a:solidFill>
                  <a:srgbClr val="231F20"/>
                </a:solidFill>
                <a:latin typeface="Montserrat Light"/>
              </a:rPr>
              <a:t>To measure the light intensity received by the phytotropins of plants</a:t>
            </a:r>
          </a:p>
        </p:txBody>
      </p:sp>
      <p:grpSp>
        <p:nvGrpSpPr>
          <p:cNvPr id="35" name="Group 35"/>
          <p:cNvGrpSpPr/>
          <p:nvPr/>
        </p:nvGrpSpPr>
        <p:grpSpPr>
          <a:xfrm>
            <a:off x="1794480" y="7382708"/>
            <a:ext cx="736150" cy="662821"/>
            <a:chOff x="0" y="0"/>
            <a:chExt cx="193883" cy="174570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193883" cy="174570"/>
            </a:xfrm>
            <a:custGeom>
              <a:avLst/>
              <a:gdLst/>
              <a:ahLst/>
              <a:cxnLst/>
              <a:rect l="l" t="t" r="r" b="b"/>
              <a:pathLst>
                <a:path w="193883" h="174570">
                  <a:moveTo>
                    <a:pt x="84134" y="0"/>
                  </a:moveTo>
                  <a:lnTo>
                    <a:pt x="109749" y="0"/>
                  </a:lnTo>
                  <a:cubicBezTo>
                    <a:pt x="156215" y="0"/>
                    <a:pt x="193883" y="37668"/>
                    <a:pt x="193883" y="84134"/>
                  </a:cubicBezTo>
                  <a:lnTo>
                    <a:pt x="193883" y="90436"/>
                  </a:lnTo>
                  <a:cubicBezTo>
                    <a:pt x="193883" y="136902"/>
                    <a:pt x="156215" y="174570"/>
                    <a:pt x="109749" y="174570"/>
                  </a:cubicBezTo>
                  <a:lnTo>
                    <a:pt x="84134" y="174570"/>
                  </a:lnTo>
                  <a:cubicBezTo>
                    <a:pt x="37668" y="174570"/>
                    <a:pt x="0" y="136902"/>
                    <a:pt x="0" y="90436"/>
                  </a:cubicBezTo>
                  <a:lnTo>
                    <a:pt x="0" y="84134"/>
                  </a:lnTo>
                  <a:cubicBezTo>
                    <a:pt x="0" y="37668"/>
                    <a:pt x="37668" y="0"/>
                    <a:pt x="84134" y="0"/>
                  </a:cubicBez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37" name="TextBox 37"/>
            <p:cNvSpPr txBox="1"/>
            <p:nvPr/>
          </p:nvSpPr>
          <p:spPr>
            <a:xfrm>
              <a:off x="0" y="-66675"/>
              <a:ext cx="193883" cy="241245"/>
            </a:xfrm>
            <a:prstGeom prst="rect">
              <a:avLst/>
            </a:prstGeom>
          </p:spPr>
          <p:txBody>
            <a:bodyPr lIns="50800" tIns="50800" rIns="50800" bIns="50800" rtlCol="0" anchor="t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r>
                <a:rPr lang="en-US" sz="2981" spc="29">
                  <a:solidFill>
                    <a:srgbClr val="FFFFFF"/>
                  </a:solidFill>
                  <a:latin typeface="Montserrat Classic Bold"/>
                </a:rPr>
                <a:t>03</a:t>
              </a:r>
            </a:p>
          </p:txBody>
        </p:sp>
      </p:grpSp>
      <p:sp>
        <p:nvSpPr>
          <p:cNvPr id="38" name="TextBox 38"/>
          <p:cNvSpPr txBox="1"/>
          <p:nvPr/>
        </p:nvSpPr>
        <p:spPr>
          <a:xfrm>
            <a:off x="2689046" y="7354133"/>
            <a:ext cx="6346855" cy="1354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74"/>
              </a:lnSpc>
            </a:pPr>
            <a:r>
              <a:rPr lang="en-US" sz="2010" spc="197">
                <a:solidFill>
                  <a:srgbClr val="231F20"/>
                </a:solidFill>
                <a:latin typeface="Montserrat Light"/>
              </a:rPr>
              <a:t>To measure the moisture content of the soil and whether or not it’s adequate for our plant. </a:t>
            </a:r>
          </a:p>
          <a:p>
            <a:pPr marL="0" lvl="0" indent="0" algn="l">
              <a:lnSpc>
                <a:spcPts val="2774"/>
              </a:lnSpc>
              <a:spcBef>
                <a:spcPct val="0"/>
              </a:spcBef>
            </a:pPr>
            <a:endParaRPr lang="en-US" sz="2010" spc="197">
              <a:solidFill>
                <a:srgbClr val="231F20"/>
              </a:solidFill>
              <a:latin typeface="Montserrat Light"/>
            </a:endParaRPr>
          </a:p>
        </p:txBody>
      </p:sp>
      <p:grpSp>
        <p:nvGrpSpPr>
          <p:cNvPr id="39" name="Group 39"/>
          <p:cNvGrpSpPr/>
          <p:nvPr/>
        </p:nvGrpSpPr>
        <p:grpSpPr>
          <a:xfrm>
            <a:off x="12085550" y="-131220"/>
            <a:ext cx="9534019" cy="1112295"/>
            <a:chOff x="0" y="0"/>
            <a:chExt cx="1876002" cy="218865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1876002" cy="218865"/>
            </a:xfrm>
            <a:custGeom>
              <a:avLst/>
              <a:gdLst/>
              <a:ahLst/>
              <a:cxnLst/>
              <a:rect l="l" t="t" r="r" b="b"/>
              <a:pathLst>
                <a:path w="1876002" h="218865">
                  <a:moveTo>
                    <a:pt x="1672802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1876002" y="218865"/>
                  </a:lnTo>
                  <a:lnTo>
                    <a:pt x="1672802" y="0"/>
                  </a:lnTo>
                  <a:close/>
                </a:path>
              </a:pathLst>
            </a:custGeom>
            <a:solidFill>
              <a:srgbClr val="363636"/>
            </a:solidFill>
            <a:ln cap="sq">
              <a:noFill/>
              <a:prstDash val="solid"/>
              <a:miter/>
            </a:ln>
          </p:spPr>
        </p:sp>
        <p:sp>
          <p:nvSpPr>
            <p:cNvPr id="41" name="TextBox 41"/>
            <p:cNvSpPr txBox="1"/>
            <p:nvPr/>
          </p:nvSpPr>
          <p:spPr>
            <a:xfrm>
              <a:off x="101600" y="-19050"/>
              <a:ext cx="1672802" cy="2379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42" name="AutoShape 42"/>
          <p:cNvSpPr/>
          <p:nvPr/>
        </p:nvSpPr>
        <p:spPr>
          <a:xfrm>
            <a:off x="-715490" y="962025"/>
            <a:ext cx="12921291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3" name="Freeform 43"/>
          <p:cNvSpPr/>
          <p:nvPr/>
        </p:nvSpPr>
        <p:spPr>
          <a:xfrm>
            <a:off x="13779447" y="7532947"/>
            <a:ext cx="902910" cy="902910"/>
          </a:xfrm>
          <a:custGeom>
            <a:avLst/>
            <a:gdLst/>
            <a:ahLst/>
            <a:cxnLst/>
            <a:rect l="l" t="t" r="r" b="b"/>
            <a:pathLst>
              <a:path w="902910" h="902910">
                <a:moveTo>
                  <a:pt x="0" y="0"/>
                </a:moveTo>
                <a:lnTo>
                  <a:pt x="902910" y="0"/>
                </a:lnTo>
                <a:lnTo>
                  <a:pt x="902910" y="902910"/>
                </a:lnTo>
                <a:lnTo>
                  <a:pt x="0" y="90291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7985014" cy="10287000"/>
          </a:xfrm>
          <a:custGeom>
            <a:avLst/>
            <a:gdLst/>
            <a:ahLst/>
            <a:cxnLst/>
            <a:rect l="l" t="t" r="r" b="b"/>
            <a:pathLst>
              <a:path w="7985014" h="10287000">
                <a:moveTo>
                  <a:pt x="0" y="0"/>
                </a:moveTo>
                <a:lnTo>
                  <a:pt x="7985014" y="0"/>
                </a:lnTo>
                <a:lnTo>
                  <a:pt x="798501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623712" y="8917911"/>
            <a:ext cx="6201656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05"/>
              </a:lnSpc>
            </a:pPr>
            <a:r>
              <a:rPr lang="en-US" sz="5588">
                <a:solidFill>
                  <a:srgbClr val="1A1A1A"/>
                </a:solidFill>
                <a:latin typeface="Archivo Black"/>
              </a:rPr>
              <a:t>FLOWCHART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6891477" y="2315230"/>
            <a:ext cx="6331281" cy="1563793"/>
            <a:chOff x="0" y="0"/>
            <a:chExt cx="2161091" cy="53377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161091" cy="533778"/>
            </a:xfrm>
            <a:custGeom>
              <a:avLst/>
              <a:gdLst/>
              <a:ahLst/>
              <a:cxnLst/>
              <a:rect l="l" t="t" r="r" b="b"/>
              <a:pathLst>
                <a:path w="2161091" h="533778">
                  <a:moveTo>
                    <a:pt x="13451" y="0"/>
                  </a:moveTo>
                  <a:lnTo>
                    <a:pt x="2147640" y="0"/>
                  </a:lnTo>
                  <a:cubicBezTo>
                    <a:pt x="2151207" y="0"/>
                    <a:pt x="2154629" y="1417"/>
                    <a:pt x="2157151" y="3940"/>
                  </a:cubicBezTo>
                  <a:cubicBezTo>
                    <a:pt x="2159674" y="6462"/>
                    <a:pt x="2161091" y="9883"/>
                    <a:pt x="2161091" y="13451"/>
                  </a:cubicBezTo>
                  <a:lnTo>
                    <a:pt x="2161091" y="520327"/>
                  </a:lnTo>
                  <a:cubicBezTo>
                    <a:pt x="2161091" y="527756"/>
                    <a:pt x="2155069" y="533778"/>
                    <a:pt x="2147640" y="533778"/>
                  </a:cubicBezTo>
                  <a:lnTo>
                    <a:pt x="13451" y="533778"/>
                  </a:lnTo>
                  <a:cubicBezTo>
                    <a:pt x="6022" y="533778"/>
                    <a:pt x="0" y="527756"/>
                    <a:pt x="0" y="520327"/>
                  </a:cubicBezTo>
                  <a:lnTo>
                    <a:pt x="0" y="13451"/>
                  </a:lnTo>
                  <a:cubicBezTo>
                    <a:pt x="0" y="6022"/>
                    <a:pt x="6022" y="0"/>
                    <a:pt x="13451" y="0"/>
                  </a:cubicBezTo>
                  <a:close/>
                </a:path>
              </a:pathLst>
            </a:custGeom>
            <a:solidFill>
              <a:srgbClr val="131211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19050"/>
              <a:ext cx="2161091" cy="5528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2126562" y="2073939"/>
            <a:ext cx="2381235" cy="2046374"/>
            <a:chOff x="0" y="0"/>
            <a:chExt cx="812800" cy="6985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FFFFFF"/>
            </a:solidFill>
            <a:ln w="1619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114300" y="-19050"/>
              <a:ext cx="5842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7175729" y="2396107"/>
            <a:ext cx="4950833" cy="13734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87"/>
              </a:lnSpc>
            </a:pPr>
            <a:r>
              <a:rPr lang="en-US" sz="1585" spc="155">
                <a:solidFill>
                  <a:srgbClr val="F2F4F5"/>
                </a:solidFill>
                <a:latin typeface="Montserrat Light"/>
              </a:rPr>
              <a:t>Sensor Data Acquisition: The system collects data from various sensors involving reading of Soil Moisture, Environment Temperature and Light Intensity.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11781874" y="4361604"/>
            <a:ext cx="6331281" cy="1563793"/>
            <a:chOff x="0" y="0"/>
            <a:chExt cx="2161091" cy="53377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161091" cy="533778"/>
            </a:xfrm>
            <a:custGeom>
              <a:avLst/>
              <a:gdLst/>
              <a:ahLst/>
              <a:cxnLst/>
              <a:rect l="l" t="t" r="r" b="b"/>
              <a:pathLst>
                <a:path w="2161091" h="533778">
                  <a:moveTo>
                    <a:pt x="13451" y="0"/>
                  </a:moveTo>
                  <a:lnTo>
                    <a:pt x="2147640" y="0"/>
                  </a:lnTo>
                  <a:cubicBezTo>
                    <a:pt x="2151207" y="0"/>
                    <a:pt x="2154629" y="1417"/>
                    <a:pt x="2157151" y="3940"/>
                  </a:cubicBezTo>
                  <a:cubicBezTo>
                    <a:pt x="2159674" y="6462"/>
                    <a:pt x="2161091" y="9883"/>
                    <a:pt x="2161091" y="13451"/>
                  </a:cubicBezTo>
                  <a:lnTo>
                    <a:pt x="2161091" y="520327"/>
                  </a:lnTo>
                  <a:cubicBezTo>
                    <a:pt x="2161091" y="527756"/>
                    <a:pt x="2155069" y="533778"/>
                    <a:pt x="2147640" y="533778"/>
                  </a:cubicBezTo>
                  <a:lnTo>
                    <a:pt x="13451" y="533778"/>
                  </a:lnTo>
                  <a:cubicBezTo>
                    <a:pt x="6022" y="533778"/>
                    <a:pt x="0" y="527756"/>
                    <a:pt x="0" y="520327"/>
                  </a:cubicBezTo>
                  <a:lnTo>
                    <a:pt x="0" y="13451"/>
                  </a:lnTo>
                  <a:cubicBezTo>
                    <a:pt x="0" y="6022"/>
                    <a:pt x="6022" y="0"/>
                    <a:pt x="13451" y="0"/>
                  </a:cubicBezTo>
                  <a:close/>
                </a:path>
              </a:pathLst>
            </a:custGeom>
            <a:solidFill>
              <a:srgbClr val="131211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19050"/>
              <a:ext cx="2161091" cy="5528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0623712" y="4120313"/>
            <a:ext cx="2381235" cy="2046374"/>
            <a:chOff x="0" y="0"/>
            <a:chExt cx="812800" cy="6985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FFFFFF"/>
            </a:solidFill>
            <a:ln w="1619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114300" y="-19050"/>
              <a:ext cx="5842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12906950" y="4560662"/>
            <a:ext cx="4950833" cy="10972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87"/>
              </a:lnSpc>
            </a:pPr>
            <a:r>
              <a:rPr lang="en-US" sz="1585" spc="155">
                <a:solidFill>
                  <a:srgbClr val="F2F4F5"/>
                </a:solidFill>
                <a:latin typeface="Montserrat Light"/>
              </a:rPr>
              <a:t>Data Processing: This section depicts the processing of the sensor data including analyzing Soil Moisture and analyzing Light Intensity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6891477" y="6407978"/>
            <a:ext cx="6331281" cy="1563793"/>
            <a:chOff x="0" y="0"/>
            <a:chExt cx="2161091" cy="533778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2161091" cy="533778"/>
            </a:xfrm>
            <a:custGeom>
              <a:avLst/>
              <a:gdLst/>
              <a:ahLst/>
              <a:cxnLst/>
              <a:rect l="l" t="t" r="r" b="b"/>
              <a:pathLst>
                <a:path w="2161091" h="533778">
                  <a:moveTo>
                    <a:pt x="13451" y="0"/>
                  </a:moveTo>
                  <a:lnTo>
                    <a:pt x="2147640" y="0"/>
                  </a:lnTo>
                  <a:cubicBezTo>
                    <a:pt x="2151207" y="0"/>
                    <a:pt x="2154629" y="1417"/>
                    <a:pt x="2157151" y="3940"/>
                  </a:cubicBezTo>
                  <a:cubicBezTo>
                    <a:pt x="2159674" y="6462"/>
                    <a:pt x="2161091" y="9883"/>
                    <a:pt x="2161091" y="13451"/>
                  </a:cubicBezTo>
                  <a:lnTo>
                    <a:pt x="2161091" y="520327"/>
                  </a:lnTo>
                  <a:cubicBezTo>
                    <a:pt x="2161091" y="527756"/>
                    <a:pt x="2155069" y="533778"/>
                    <a:pt x="2147640" y="533778"/>
                  </a:cubicBezTo>
                  <a:lnTo>
                    <a:pt x="13451" y="533778"/>
                  </a:lnTo>
                  <a:cubicBezTo>
                    <a:pt x="6022" y="533778"/>
                    <a:pt x="0" y="527756"/>
                    <a:pt x="0" y="520327"/>
                  </a:cubicBezTo>
                  <a:lnTo>
                    <a:pt x="0" y="13451"/>
                  </a:lnTo>
                  <a:cubicBezTo>
                    <a:pt x="0" y="6022"/>
                    <a:pt x="6022" y="0"/>
                    <a:pt x="13451" y="0"/>
                  </a:cubicBezTo>
                  <a:close/>
                </a:path>
              </a:pathLst>
            </a:custGeom>
            <a:solidFill>
              <a:srgbClr val="131211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19050"/>
              <a:ext cx="2161091" cy="5528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2126562" y="6166687"/>
            <a:ext cx="2381235" cy="2046374"/>
            <a:chOff x="0" y="0"/>
            <a:chExt cx="812800" cy="6985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FFFFFF"/>
            </a:solidFill>
            <a:ln w="1619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23" name="TextBox 23"/>
            <p:cNvSpPr txBox="1"/>
            <p:nvPr/>
          </p:nvSpPr>
          <p:spPr>
            <a:xfrm>
              <a:off x="114300" y="-19050"/>
              <a:ext cx="5842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7175729" y="6607036"/>
            <a:ext cx="4950833" cy="10972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87"/>
              </a:lnSpc>
            </a:pPr>
            <a:r>
              <a:rPr lang="en-US" sz="1585" spc="155">
                <a:solidFill>
                  <a:srgbClr val="F2F4F5"/>
                </a:solidFill>
                <a:latin typeface="Montserrat Light"/>
              </a:rPr>
              <a:t>Decision Points:</a:t>
            </a:r>
          </a:p>
          <a:p>
            <a:pPr marL="342245" lvl="1" indent="-171122">
              <a:lnSpc>
                <a:spcPts val="2187"/>
              </a:lnSpc>
              <a:buFont typeface="Arial"/>
              <a:buChar char="•"/>
            </a:pPr>
            <a:r>
              <a:rPr lang="en-US" sz="1585" spc="155">
                <a:solidFill>
                  <a:srgbClr val="F2F4F5"/>
                </a:solidFill>
                <a:latin typeface="Montserrat Light"/>
              </a:rPr>
              <a:t>Is Watering Required? </a:t>
            </a:r>
          </a:p>
          <a:p>
            <a:pPr marL="342245" lvl="1" indent="-171122">
              <a:lnSpc>
                <a:spcPts val="2187"/>
              </a:lnSpc>
              <a:buFont typeface="Arial"/>
              <a:buChar char="•"/>
            </a:pPr>
            <a:r>
              <a:rPr lang="en-US" sz="1585" spc="155">
                <a:solidFill>
                  <a:srgbClr val="F2F4F5"/>
                </a:solidFill>
                <a:latin typeface="Montserrat Light"/>
              </a:rPr>
              <a:t>Is increasing Light Intensity Required? </a:t>
            </a:r>
          </a:p>
          <a:p>
            <a:pPr>
              <a:lnSpc>
                <a:spcPts val="2187"/>
              </a:lnSpc>
            </a:pPr>
            <a:endParaRPr lang="en-US" sz="1585" spc="155">
              <a:solidFill>
                <a:srgbClr val="F2F4F5"/>
              </a:solidFill>
              <a:latin typeface="Montserrat Light"/>
            </a:endParaRPr>
          </a:p>
        </p:txBody>
      </p:sp>
      <p:sp>
        <p:nvSpPr>
          <p:cNvPr id="25" name="Freeform 25"/>
          <p:cNvSpPr/>
          <p:nvPr/>
        </p:nvSpPr>
        <p:spPr>
          <a:xfrm>
            <a:off x="12826915" y="6654863"/>
            <a:ext cx="980529" cy="1070022"/>
          </a:xfrm>
          <a:custGeom>
            <a:avLst/>
            <a:gdLst/>
            <a:ahLst/>
            <a:cxnLst/>
            <a:rect l="l" t="t" r="r" b="b"/>
            <a:pathLst>
              <a:path w="980529" h="1070022">
                <a:moveTo>
                  <a:pt x="0" y="0"/>
                </a:moveTo>
                <a:lnTo>
                  <a:pt x="980529" y="0"/>
                </a:lnTo>
                <a:lnTo>
                  <a:pt x="980529" y="1070022"/>
                </a:lnTo>
                <a:lnTo>
                  <a:pt x="0" y="107002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12768793" y="2548739"/>
            <a:ext cx="1096774" cy="1096774"/>
          </a:xfrm>
          <a:custGeom>
            <a:avLst/>
            <a:gdLst/>
            <a:ahLst/>
            <a:cxnLst/>
            <a:rect l="l" t="t" r="r" b="b"/>
            <a:pathLst>
              <a:path w="1096774" h="1096774">
                <a:moveTo>
                  <a:pt x="0" y="0"/>
                </a:moveTo>
                <a:lnTo>
                  <a:pt x="1096774" y="0"/>
                </a:lnTo>
                <a:lnTo>
                  <a:pt x="1096774" y="1096774"/>
                </a:lnTo>
                <a:lnTo>
                  <a:pt x="0" y="109677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27"/>
          <p:cNvSpPr/>
          <p:nvPr/>
        </p:nvSpPr>
        <p:spPr>
          <a:xfrm>
            <a:off x="11163624" y="4714098"/>
            <a:ext cx="1236499" cy="858804"/>
          </a:xfrm>
          <a:custGeom>
            <a:avLst/>
            <a:gdLst/>
            <a:ahLst/>
            <a:cxnLst/>
            <a:rect l="l" t="t" r="r" b="b"/>
            <a:pathLst>
              <a:path w="1236499" h="858804">
                <a:moveTo>
                  <a:pt x="0" y="0"/>
                </a:moveTo>
                <a:lnTo>
                  <a:pt x="1236499" y="0"/>
                </a:lnTo>
                <a:lnTo>
                  <a:pt x="1236499" y="858804"/>
                </a:lnTo>
                <a:lnTo>
                  <a:pt x="0" y="85880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grpSp>
        <p:nvGrpSpPr>
          <p:cNvPr id="28" name="Group 28"/>
          <p:cNvGrpSpPr/>
          <p:nvPr/>
        </p:nvGrpSpPr>
        <p:grpSpPr>
          <a:xfrm>
            <a:off x="12085550" y="-131220"/>
            <a:ext cx="9534019" cy="1112295"/>
            <a:chOff x="0" y="0"/>
            <a:chExt cx="1876002" cy="218865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1876002" cy="218865"/>
            </a:xfrm>
            <a:custGeom>
              <a:avLst/>
              <a:gdLst/>
              <a:ahLst/>
              <a:cxnLst/>
              <a:rect l="l" t="t" r="r" b="b"/>
              <a:pathLst>
                <a:path w="1876002" h="218865">
                  <a:moveTo>
                    <a:pt x="1672802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1876002" y="218865"/>
                  </a:lnTo>
                  <a:lnTo>
                    <a:pt x="1672802" y="0"/>
                  </a:lnTo>
                  <a:close/>
                </a:path>
              </a:pathLst>
            </a:custGeom>
            <a:solidFill>
              <a:srgbClr val="363636"/>
            </a:solidFill>
            <a:ln cap="sq">
              <a:noFill/>
              <a:prstDash val="solid"/>
              <a:miter/>
            </a:ln>
          </p:spPr>
        </p:sp>
        <p:sp>
          <p:nvSpPr>
            <p:cNvPr id="30" name="TextBox 30"/>
            <p:cNvSpPr txBox="1"/>
            <p:nvPr/>
          </p:nvSpPr>
          <p:spPr>
            <a:xfrm>
              <a:off x="101600" y="-19050"/>
              <a:ext cx="1672802" cy="2379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639216" y="3931713"/>
            <a:ext cx="6216185" cy="5659044"/>
            <a:chOff x="0" y="0"/>
            <a:chExt cx="1637185" cy="149044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637185" cy="1490448"/>
            </a:xfrm>
            <a:custGeom>
              <a:avLst/>
              <a:gdLst/>
              <a:ahLst/>
              <a:cxnLst/>
              <a:rect l="l" t="t" r="r" b="b"/>
              <a:pathLst>
                <a:path w="1637185" h="1490448">
                  <a:moveTo>
                    <a:pt x="0" y="0"/>
                  </a:moveTo>
                  <a:lnTo>
                    <a:pt x="1637185" y="0"/>
                  </a:lnTo>
                  <a:lnTo>
                    <a:pt x="1637185" y="1490448"/>
                  </a:lnTo>
                  <a:lnTo>
                    <a:pt x="0" y="1490448"/>
                  </a:lnTo>
                  <a:close/>
                </a:path>
              </a:pathLst>
            </a:custGeom>
            <a:solidFill>
              <a:srgbClr val="393939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1637185" cy="1547598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marL="561337" lvl="1" indent="-280669" algn="ctr">
                <a:lnSpc>
                  <a:spcPts val="3795"/>
                </a:lnSpc>
                <a:buFont typeface="Arial"/>
                <a:buChar char="•"/>
              </a:pPr>
              <a:r>
                <a:rPr lang="en-US" sz="2599" spc="168">
                  <a:solidFill>
                    <a:srgbClr val="FFFFFF"/>
                  </a:solidFill>
                  <a:latin typeface="Montserrat Light"/>
                </a:rPr>
                <a:t>Humidity measuring range: 20%~90%RH(0~50 degree (temperature compensation).</a:t>
              </a:r>
            </a:p>
            <a:p>
              <a:pPr marL="561337" lvl="1" indent="-280669" algn="ctr">
                <a:lnSpc>
                  <a:spcPts val="3795"/>
                </a:lnSpc>
                <a:buFont typeface="Arial"/>
                <a:buChar char="•"/>
              </a:pPr>
              <a:r>
                <a:rPr lang="en-US" sz="2599" spc="168">
                  <a:solidFill>
                    <a:srgbClr val="FFFFFF"/>
                  </a:solidFill>
                  <a:latin typeface="Montserrat Light"/>
                </a:rPr>
                <a:t>Temperature measuring range: 0~+50degree.</a:t>
              </a:r>
            </a:p>
            <a:p>
              <a:pPr marL="561337" lvl="1" indent="-280669" algn="ctr">
                <a:lnSpc>
                  <a:spcPts val="3795"/>
                </a:lnSpc>
                <a:buFont typeface="Arial"/>
                <a:buChar char="•"/>
              </a:pPr>
              <a:r>
                <a:rPr lang="en-US" sz="2599" spc="168">
                  <a:solidFill>
                    <a:srgbClr val="FFFFFF"/>
                  </a:solidFill>
                  <a:latin typeface="Montserrat Light"/>
                  <a:ea typeface="Montserrat Light"/>
                </a:rPr>
                <a:t>Humidity measurement accuracy: ±5.0%RH.</a:t>
              </a:r>
            </a:p>
            <a:p>
              <a:pPr marL="561337" lvl="1" indent="-280669" algn="ctr">
                <a:lnSpc>
                  <a:spcPts val="3795"/>
                </a:lnSpc>
                <a:buFont typeface="Arial"/>
                <a:buChar char="•"/>
              </a:pPr>
              <a:r>
                <a:rPr lang="en-US" sz="2599" spc="168">
                  <a:solidFill>
                    <a:srgbClr val="FFFFFF"/>
                  </a:solidFill>
                  <a:latin typeface="Montserrat Light"/>
                  <a:ea typeface="Montserrat Light"/>
                </a:rPr>
                <a:t>Temperature measurement accuracy: ±2.0degree.</a:t>
              </a:r>
            </a:p>
            <a:p>
              <a:pPr algn="ctr">
                <a:lnSpc>
                  <a:spcPts val="3795"/>
                </a:lnSpc>
              </a:pPr>
              <a:endParaRPr lang="en-US" sz="2599" spc="168">
                <a:solidFill>
                  <a:srgbClr val="FFFFFF"/>
                </a:solidFill>
                <a:latin typeface="Montserrat Light"/>
                <a:ea typeface="Montserrat Light"/>
              </a:endParaRPr>
            </a:p>
          </p:txBody>
        </p:sp>
      </p:grpSp>
      <p:sp>
        <p:nvSpPr>
          <p:cNvPr id="5" name="Freeform 5"/>
          <p:cNvSpPr/>
          <p:nvPr/>
        </p:nvSpPr>
        <p:spPr>
          <a:xfrm>
            <a:off x="2432599" y="3647439"/>
            <a:ext cx="5452170" cy="6227590"/>
          </a:xfrm>
          <a:custGeom>
            <a:avLst/>
            <a:gdLst/>
            <a:ahLst/>
            <a:cxnLst/>
            <a:rect l="l" t="t" r="r" b="b"/>
            <a:pathLst>
              <a:path w="5452170" h="6227590">
                <a:moveTo>
                  <a:pt x="0" y="0"/>
                </a:moveTo>
                <a:lnTo>
                  <a:pt x="5452170" y="0"/>
                </a:lnTo>
                <a:lnTo>
                  <a:pt x="5452170" y="6227591"/>
                </a:lnTo>
                <a:lnTo>
                  <a:pt x="0" y="622759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-5013836" y="1028700"/>
            <a:ext cx="19354610" cy="2258023"/>
            <a:chOff x="0" y="0"/>
            <a:chExt cx="1876002" cy="21886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876002" cy="218865"/>
            </a:xfrm>
            <a:custGeom>
              <a:avLst/>
              <a:gdLst/>
              <a:ahLst/>
              <a:cxnLst/>
              <a:rect l="l" t="t" r="r" b="b"/>
              <a:pathLst>
                <a:path w="1876002" h="218865">
                  <a:moveTo>
                    <a:pt x="1672802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1876002" y="218865"/>
                  </a:lnTo>
                  <a:lnTo>
                    <a:pt x="1672802" y="0"/>
                  </a:lnTo>
                  <a:close/>
                </a:path>
              </a:pathLst>
            </a:custGeom>
            <a:solidFill>
              <a:srgbClr val="010101"/>
            </a:solidFill>
            <a:ln cap="sq">
              <a:noFill/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101600" y="-57150"/>
              <a:ext cx="1672802" cy="2760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6174"/>
                </a:lnSpc>
                <a:spcBef>
                  <a:spcPct val="0"/>
                </a:spcBef>
              </a:pPr>
              <a:r>
                <a:rPr lang="en-US" sz="4749">
                  <a:solidFill>
                    <a:srgbClr val="FFFFFF"/>
                  </a:solidFill>
                  <a:latin typeface="Archivo Black"/>
                </a:rPr>
                <a:t>SENSOR DETAILS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2085550" y="-131220"/>
            <a:ext cx="9534019" cy="1112295"/>
            <a:chOff x="0" y="0"/>
            <a:chExt cx="1876002" cy="21886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876002" cy="218865"/>
            </a:xfrm>
            <a:custGeom>
              <a:avLst/>
              <a:gdLst/>
              <a:ahLst/>
              <a:cxnLst/>
              <a:rect l="l" t="t" r="r" b="b"/>
              <a:pathLst>
                <a:path w="1876002" h="218865">
                  <a:moveTo>
                    <a:pt x="1672802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1876002" y="218865"/>
                  </a:lnTo>
                  <a:lnTo>
                    <a:pt x="1672802" y="0"/>
                  </a:lnTo>
                  <a:close/>
                </a:path>
              </a:pathLst>
            </a:custGeom>
            <a:solidFill>
              <a:srgbClr val="363636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101600" y="-19050"/>
              <a:ext cx="1672802" cy="2379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916860" y="3148979"/>
            <a:ext cx="5689104" cy="275488"/>
            <a:chOff x="0" y="0"/>
            <a:chExt cx="4519796" cy="21886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519796" cy="218865"/>
            </a:xfrm>
            <a:custGeom>
              <a:avLst/>
              <a:gdLst/>
              <a:ahLst/>
              <a:cxnLst/>
              <a:rect l="l" t="t" r="r" b="b"/>
              <a:pathLst>
                <a:path w="4519796" h="218865">
                  <a:moveTo>
                    <a:pt x="4316596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4519796" y="218865"/>
                  </a:lnTo>
                  <a:lnTo>
                    <a:pt x="4316596" y="0"/>
                  </a:lnTo>
                  <a:close/>
                </a:path>
              </a:pathLst>
            </a:custGeom>
            <a:solidFill>
              <a:srgbClr val="727070"/>
            </a:solidFill>
            <a:ln cap="sq">
              <a:noFill/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101600" y="-19050"/>
              <a:ext cx="4316596" cy="2379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AutoShape 15"/>
          <p:cNvSpPr/>
          <p:nvPr/>
        </p:nvSpPr>
        <p:spPr>
          <a:xfrm>
            <a:off x="-715490" y="962025"/>
            <a:ext cx="12921291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786055" y="8703920"/>
            <a:ext cx="3526208" cy="554380"/>
          </a:xfrm>
          <a:custGeom>
            <a:avLst/>
            <a:gdLst/>
            <a:ahLst/>
            <a:cxnLst/>
            <a:rect l="l" t="t" r="r" b="b"/>
            <a:pathLst>
              <a:path w="3526208" h="554380">
                <a:moveTo>
                  <a:pt x="0" y="0"/>
                </a:moveTo>
                <a:lnTo>
                  <a:pt x="3526208" y="0"/>
                </a:lnTo>
                <a:lnTo>
                  <a:pt x="3526208" y="554380"/>
                </a:lnTo>
                <a:lnTo>
                  <a:pt x="0" y="5543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5622"/>
            </a:stretch>
          </a:blipFill>
        </p:spPr>
      </p:sp>
      <p:grpSp>
        <p:nvGrpSpPr>
          <p:cNvPr id="3" name="Group 3"/>
          <p:cNvGrpSpPr/>
          <p:nvPr/>
        </p:nvGrpSpPr>
        <p:grpSpPr>
          <a:xfrm rot="5400000">
            <a:off x="8617644" y="-4765698"/>
            <a:ext cx="1088513" cy="18288000"/>
            <a:chOff x="0" y="0"/>
            <a:chExt cx="286687" cy="481659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86687" cy="4816592"/>
            </a:xfrm>
            <a:custGeom>
              <a:avLst/>
              <a:gdLst/>
              <a:ahLst/>
              <a:cxnLst/>
              <a:rect l="l" t="t" r="r" b="b"/>
              <a:pathLst>
                <a:path w="286687" h="4816592">
                  <a:moveTo>
                    <a:pt x="0" y="0"/>
                  </a:moveTo>
                  <a:lnTo>
                    <a:pt x="286687" y="0"/>
                  </a:lnTo>
                  <a:lnTo>
                    <a:pt x="286687" y="4816592"/>
                  </a:lnTo>
                  <a:lnTo>
                    <a:pt x="0" y="4816592"/>
                  </a:lnTo>
                  <a:close/>
                </a:path>
              </a:pathLst>
            </a:custGeom>
            <a:gradFill rotWithShape="1">
              <a:gsLst>
                <a:gs pos="0">
                  <a:srgbClr val="696969">
                    <a:alpha val="72000"/>
                  </a:srgbClr>
                </a:gs>
                <a:gs pos="33333">
                  <a:srgbClr val="B4B4B4">
                    <a:alpha val="82500"/>
                  </a:srgbClr>
                </a:gs>
                <a:gs pos="66667">
                  <a:srgbClr val="EEEEEE">
                    <a:alpha val="70500"/>
                  </a:srgbClr>
                </a:gs>
                <a:gs pos="100000">
                  <a:srgbClr val="FBFBFB">
                    <a:alpha val="22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286687" cy="4835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1058993" y="4667530"/>
            <a:ext cx="4253270" cy="4253270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6351270"/>
            </a:xfrm>
            <a:custGeom>
              <a:avLst/>
              <a:gdLst/>
              <a:ahLst/>
              <a:cxnLst/>
              <a:rect l="l" t="t" r="r" b="b"/>
              <a:pathLst>
                <a:path w="6350000" h="635127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cubicBezTo>
                    <a:pt x="6350000" y="394970"/>
                    <a:pt x="6350000" y="39497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5955030" y="6351270"/>
                  </a:ln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ubicBezTo>
                    <a:pt x="0" y="5955030"/>
                    <a:pt x="0" y="5955030"/>
                    <a:pt x="0" y="5955030"/>
                  </a:cubicBezTo>
                  <a:close/>
                </a:path>
              </a:pathLst>
            </a:custGeom>
            <a:blipFill>
              <a:blip r:embed="rId3"/>
              <a:stretch>
                <a:fillRect t="-13954" b="-13954"/>
              </a:stretch>
            </a:blipFill>
          </p:spPr>
        </p:sp>
      </p:grpSp>
      <p:sp>
        <p:nvSpPr>
          <p:cNvPr id="8" name="Freeform 8"/>
          <p:cNvSpPr/>
          <p:nvPr/>
        </p:nvSpPr>
        <p:spPr>
          <a:xfrm>
            <a:off x="2179183" y="8115909"/>
            <a:ext cx="6851587" cy="1077187"/>
          </a:xfrm>
          <a:custGeom>
            <a:avLst/>
            <a:gdLst/>
            <a:ahLst/>
            <a:cxnLst/>
            <a:rect l="l" t="t" r="r" b="b"/>
            <a:pathLst>
              <a:path w="6851587" h="1077187">
                <a:moveTo>
                  <a:pt x="0" y="0"/>
                </a:moveTo>
                <a:lnTo>
                  <a:pt x="6851587" y="0"/>
                </a:lnTo>
                <a:lnTo>
                  <a:pt x="6851587" y="1077187"/>
                </a:lnTo>
                <a:lnTo>
                  <a:pt x="0" y="10771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5622"/>
            </a:stretch>
          </a:blipFill>
        </p:spPr>
      </p: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2240447" y="4884411"/>
            <a:ext cx="6790323" cy="3819509"/>
            <a:chOff x="0" y="0"/>
            <a:chExt cx="11289030" cy="63500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1287761" cy="6350000"/>
            </a:xfrm>
            <a:custGeom>
              <a:avLst/>
              <a:gdLst/>
              <a:ahLst/>
              <a:cxnLst/>
              <a:rect l="l" t="t" r="r" b="b"/>
              <a:pathLst>
                <a:path w="11287761" h="6350000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1" y="0"/>
                    <a:pt x="11287761" y="234950"/>
                    <a:pt x="11287761" y="525780"/>
                  </a:cubicBezTo>
                  <a:lnTo>
                    <a:pt x="11287761" y="5822950"/>
                  </a:lnTo>
                  <a:cubicBezTo>
                    <a:pt x="11287761" y="6113780"/>
                    <a:pt x="11052811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ubicBezTo>
                    <a:pt x="0" y="5824220"/>
                    <a:pt x="0" y="5824220"/>
                    <a:pt x="0" y="5824220"/>
                  </a:cubicBezTo>
                  <a:close/>
                </a:path>
              </a:pathLst>
            </a:custGeom>
            <a:blipFill>
              <a:blip r:embed="rId4"/>
              <a:stretch>
                <a:fillRect l="-5047" r="-5047"/>
              </a:stretch>
            </a:blipFill>
          </p:spPr>
        </p:sp>
      </p:grpSp>
      <p:sp>
        <p:nvSpPr>
          <p:cNvPr id="11" name="Freeform 11"/>
          <p:cNvSpPr/>
          <p:nvPr/>
        </p:nvSpPr>
        <p:spPr>
          <a:xfrm>
            <a:off x="17900" y="-24471"/>
            <a:ext cx="18270100" cy="3284731"/>
          </a:xfrm>
          <a:custGeom>
            <a:avLst/>
            <a:gdLst/>
            <a:ahLst/>
            <a:cxnLst/>
            <a:rect l="l" t="t" r="r" b="b"/>
            <a:pathLst>
              <a:path w="18270100" h="3284731">
                <a:moveTo>
                  <a:pt x="0" y="0"/>
                </a:moveTo>
                <a:lnTo>
                  <a:pt x="18270100" y="0"/>
                </a:lnTo>
                <a:lnTo>
                  <a:pt x="18270100" y="3284731"/>
                </a:lnTo>
                <a:lnTo>
                  <a:pt x="0" y="328473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79000"/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3895897" y="847725"/>
            <a:ext cx="10752444" cy="16958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774"/>
              </a:lnSpc>
            </a:pPr>
            <a:r>
              <a:rPr lang="en-US" sz="9981" spc="79">
                <a:solidFill>
                  <a:srgbClr val="231F20"/>
                </a:solidFill>
                <a:latin typeface="Archivo Black"/>
              </a:rPr>
              <a:t>CONNECTIONS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715449" y="8983546"/>
            <a:ext cx="1840320" cy="1048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627"/>
              </a:lnSpc>
              <a:spcBef>
                <a:spcPct val="0"/>
              </a:spcBef>
            </a:pPr>
            <a:r>
              <a:rPr lang="en-US" sz="6251" u="none" strike="noStrike" spc="331">
                <a:solidFill>
                  <a:srgbClr val="231F20"/>
                </a:solidFill>
                <a:latin typeface="Montserrat Classic Bold"/>
              </a:rPr>
              <a:t>01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808021" y="9078796"/>
            <a:ext cx="1840320" cy="1048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627"/>
              </a:lnSpc>
              <a:spcBef>
                <a:spcPct val="0"/>
              </a:spcBef>
            </a:pPr>
            <a:r>
              <a:rPr lang="en-US" sz="6251" spc="331">
                <a:solidFill>
                  <a:srgbClr val="231F20"/>
                </a:solidFill>
                <a:latin typeface="Montserrat Classic Bold"/>
              </a:rPr>
              <a:t>02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431</Words>
  <Application>Microsoft Office PowerPoint</Application>
  <PresentationFormat>Custom</PresentationFormat>
  <Paragraphs>76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Montserrat Light Bold</vt:lpstr>
      <vt:lpstr>Montserrat Light</vt:lpstr>
      <vt:lpstr>Montserrat Classic Bold</vt:lpstr>
      <vt:lpstr>Calibri</vt:lpstr>
      <vt:lpstr>Open Sauce</vt:lpstr>
      <vt:lpstr>Arial</vt:lpstr>
      <vt:lpstr>Archivo Black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Final Presentation</dc:title>
  <cp:lastModifiedBy>Shashank Pandey</cp:lastModifiedBy>
  <cp:revision>1</cp:revision>
  <dcterms:created xsi:type="dcterms:W3CDTF">2006-08-16T00:00:00Z</dcterms:created>
  <dcterms:modified xsi:type="dcterms:W3CDTF">2023-11-10T00:29:38Z</dcterms:modified>
  <dc:identifier>DAFrNhVCb8Q</dc:identifier>
</cp:coreProperties>
</file>